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308" r:id="rId2"/>
    <p:sldId id="257" r:id="rId3"/>
    <p:sldId id="261" r:id="rId4"/>
    <p:sldId id="276" r:id="rId5"/>
    <p:sldId id="260" r:id="rId6"/>
    <p:sldId id="258" r:id="rId7"/>
    <p:sldId id="299" r:id="rId8"/>
    <p:sldId id="300" r:id="rId9"/>
    <p:sldId id="263" r:id="rId10"/>
    <p:sldId id="259" r:id="rId11"/>
    <p:sldId id="275" r:id="rId12"/>
    <p:sldId id="320" r:id="rId13"/>
    <p:sldId id="272" r:id="rId14"/>
    <p:sldId id="265" r:id="rId15"/>
    <p:sldId id="264" r:id="rId16"/>
    <p:sldId id="266" r:id="rId17"/>
    <p:sldId id="309" r:id="rId18"/>
    <p:sldId id="262" r:id="rId19"/>
    <p:sldId id="277" r:id="rId20"/>
    <p:sldId id="268" r:id="rId21"/>
    <p:sldId id="269" r:id="rId22"/>
    <p:sldId id="267" r:id="rId23"/>
    <p:sldId id="278" r:id="rId24"/>
    <p:sldId id="285" r:id="rId25"/>
    <p:sldId id="284" r:id="rId26"/>
    <p:sldId id="296" r:id="rId27"/>
    <p:sldId id="297" r:id="rId28"/>
    <p:sldId id="301" r:id="rId29"/>
    <p:sldId id="302" r:id="rId30"/>
    <p:sldId id="303" r:id="rId31"/>
    <p:sldId id="279" r:id="rId32"/>
    <p:sldId id="304" r:id="rId33"/>
    <p:sldId id="281" r:id="rId34"/>
    <p:sldId id="305" r:id="rId35"/>
    <p:sldId id="282" r:id="rId36"/>
    <p:sldId id="270" r:id="rId37"/>
    <p:sldId id="311" r:id="rId38"/>
    <p:sldId id="273" r:id="rId39"/>
    <p:sldId id="291" r:id="rId40"/>
    <p:sldId id="292" r:id="rId41"/>
    <p:sldId id="283" r:id="rId42"/>
    <p:sldId id="307" r:id="rId43"/>
    <p:sldId id="306" r:id="rId44"/>
    <p:sldId id="313" r:id="rId45"/>
    <p:sldId id="315" r:id="rId46"/>
    <p:sldId id="317" r:id="rId47"/>
    <p:sldId id="319" r:id="rId48"/>
    <p:sldId id="310" r:id="rId49"/>
    <p:sldId id="314" r:id="rId50"/>
    <p:sldId id="290" r:id="rId51"/>
    <p:sldId id="312" r:id="rId52"/>
    <p:sldId id="298" r:id="rId5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5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8143" autoAdjust="0"/>
  </p:normalViewPr>
  <p:slideViewPr>
    <p:cSldViewPr snapToGrid="0">
      <p:cViewPr varScale="1">
        <p:scale>
          <a:sx n="89" d="100"/>
          <a:sy n="89" d="100"/>
        </p:scale>
        <p:origin x="143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CDCE8-7AD6-4384-97C2-9038F6A94793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704E0-591E-4D0D-9EA0-CA2D550408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066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There</a:t>
            </a:r>
            <a:r>
              <a:rPr lang="de-CH" dirty="0"/>
              <a:t> will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math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today</a:t>
            </a:r>
            <a:r>
              <a:rPr lang="de-CH" dirty="0"/>
              <a:t>, so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chance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, </a:t>
            </a:r>
            <a:r>
              <a:rPr lang="de-CH" dirty="0" err="1"/>
              <a:t>before</a:t>
            </a:r>
            <a:r>
              <a:rPr lang="de-CH" dirty="0"/>
              <a:t> </a:t>
            </a:r>
            <a:r>
              <a:rPr lang="de-CH" dirty="0" err="1"/>
              <a:t>it’s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late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4FE03-F22C-4BAF-AB74-E6F154F92DB6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9962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exactly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way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construct</a:t>
            </a:r>
            <a:r>
              <a:rPr lang="de-CH" dirty="0"/>
              <a:t> a singleton type.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undefined</a:t>
            </a:r>
            <a:r>
              <a:rPr lang="de-CH" dirty="0"/>
              <a:t> and null (and </a:t>
            </a:r>
            <a:r>
              <a:rPr lang="de-CH" dirty="0" err="1"/>
              <a:t>void</a:t>
            </a:r>
            <a:r>
              <a:rPr lang="de-CH" dirty="0"/>
              <a:t>)</a:t>
            </a:r>
            <a:br>
              <a:rPr lang="de-CH" dirty="0"/>
            </a:br>
            <a:br>
              <a:rPr lang="de-CH" dirty="0"/>
            </a:b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literals</a:t>
            </a:r>
            <a:r>
              <a:rPr lang="de-CH" dirty="0"/>
              <a:t> and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literals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217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Any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escape</a:t>
            </a:r>
            <a:r>
              <a:rPr lang="de-CH" dirty="0"/>
              <a:t> </a:t>
            </a:r>
            <a:r>
              <a:rPr lang="de-CH" dirty="0" err="1"/>
              <a:t>hatch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type </a:t>
            </a:r>
            <a:r>
              <a:rPr lang="de-CH" dirty="0" err="1"/>
              <a:t>system</a:t>
            </a:r>
            <a:r>
              <a:rPr lang="de-CH" dirty="0"/>
              <a:t>.</a:t>
            </a:r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means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care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and </a:t>
            </a:r>
            <a:r>
              <a:rPr lang="de-CH" dirty="0" err="1"/>
              <a:t>nobody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</a:t>
            </a:r>
            <a:r>
              <a:rPr lang="de-CH" dirty="0" err="1"/>
              <a:t>tell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otherwise</a:t>
            </a:r>
            <a:endParaRPr lang="de-CH" dirty="0"/>
          </a:p>
          <a:p>
            <a:r>
              <a:rPr lang="de-CH" dirty="0"/>
              <a:t>All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assignable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and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on </a:t>
            </a:r>
            <a:r>
              <a:rPr lang="de-CH" dirty="0" err="1"/>
              <a:t>everything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Unknown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type-safe </a:t>
            </a:r>
            <a:r>
              <a:rPr lang="de-CH" dirty="0" err="1"/>
              <a:t>counterpart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 3.0</a:t>
            </a:r>
          </a:p>
          <a:p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type </a:t>
            </a:r>
            <a:r>
              <a:rPr lang="de-CH" dirty="0" err="1"/>
              <a:t>checks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, </a:t>
            </a:r>
            <a:r>
              <a:rPr lang="de-CH" dirty="0" err="1"/>
              <a:t>before</a:t>
            </a:r>
            <a:r>
              <a:rPr lang="de-CH" dirty="0"/>
              <a:t> </a:t>
            </a:r>
            <a:r>
              <a:rPr lang="de-CH" dirty="0" err="1"/>
              <a:t>performing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operation</a:t>
            </a:r>
            <a:r>
              <a:rPr lang="de-CH" dirty="0"/>
              <a:t> on </a:t>
            </a:r>
            <a:r>
              <a:rPr lang="de-CH" dirty="0" err="1"/>
              <a:t>it</a:t>
            </a:r>
            <a:endParaRPr lang="de-CH" dirty="0"/>
          </a:p>
          <a:p>
            <a:r>
              <a:rPr lang="de-CH" dirty="0"/>
              <a:t>All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assignable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, but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cannot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anything</a:t>
            </a:r>
            <a:r>
              <a:rPr lang="de-CH" dirty="0"/>
              <a:t> (</a:t>
            </a:r>
            <a:r>
              <a:rPr lang="de-CH" dirty="0" err="1"/>
              <a:t>except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)</a:t>
            </a:r>
          </a:p>
          <a:p>
            <a:endParaRPr lang="de-CH" dirty="0"/>
          </a:p>
          <a:p>
            <a:r>
              <a:rPr lang="de-CH" dirty="0"/>
              <a:t>Both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useful</a:t>
            </a:r>
            <a:r>
              <a:rPr lang="de-CH" dirty="0"/>
              <a:t> </a:t>
            </a: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interoping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plain</a:t>
            </a:r>
            <a:r>
              <a:rPr lang="de-CH" dirty="0"/>
              <a:t> </a:t>
            </a:r>
            <a:r>
              <a:rPr lang="de-CH" dirty="0" err="1"/>
              <a:t>javascript</a:t>
            </a:r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unknown</a:t>
            </a:r>
            <a:r>
              <a:rPr lang="de-CH" dirty="0"/>
              <a:t> type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recommended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307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we have a function </a:t>
            </a:r>
            <a:r>
              <a:rPr lang="en-US" dirty="0" err="1"/>
              <a:t>tryQuack</a:t>
            </a:r>
            <a:r>
              <a:rPr lang="en-US" dirty="0"/>
              <a:t> that is called from unsafe code, so we do not know if we really get a duck object. So we declare the parameter as unknown</a:t>
            </a:r>
          </a:p>
          <a:p>
            <a:endParaRPr lang="en-US" dirty="0"/>
          </a:p>
          <a:p>
            <a:r>
              <a:rPr lang="en-US" dirty="0"/>
              <a:t>This prevents us from unsafely calling the quack() function, which could lead to a runtime error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413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can do is define a </a:t>
            </a:r>
            <a:r>
              <a:rPr lang="en-US" dirty="0" err="1"/>
              <a:t>typeguard</a:t>
            </a:r>
            <a:r>
              <a:rPr lang="en-US" dirty="0"/>
              <a:t> (note the return value) which tells the compiler how to confirm that an object really is of type Duck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639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Reaching</a:t>
            </a:r>
            <a:r>
              <a:rPr lang="de-CH" dirty="0"/>
              <a:t> a </a:t>
            </a:r>
            <a:r>
              <a:rPr lang="de-CH" dirty="0" err="1"/>
              <a:t>never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impossible. Think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way</a:t>
            </a:r>
            <a:r>
              <a:rPr lang="de-CH" dirty="0"/>
              <a:t>: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0 </a:t>
            </a:r>
            <a:r>
              <a:rPr lang="de-CH" dirty="0" err="1"/>
              <a:t>ways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construct</a:t>
            </a:r>
            <a:r>
              <a:rPr lang="de-CH" dirty="0"/>
              <a:t> </a:t>
            </a:r>
            <a:r>
              <a:rPr lang="de-CH" dirty="0" err="1"/>
              <a:t>never</a:t>
            </a:r>
            <a:r>
              <a:rPr lang="de-CH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726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Never is the empty set</a:t>
            </a:r>
          </a:p>
          <a:p>
            <a:r>
              <a:rPr lang="en-US" dirty="0"/>
              <a:t>Any and unknown are the universal sets</a:t>
            </a:r>
          </a:p>
          <a:p>
            <a:r>
              <a:rPr lang="en-US" dirty="0"/>
              <a:t>Literal types are sets with just one element</a:t>
            </a:r>
          </a:p>
          <a:p>
            <a:r>
              <a:rPr lang="en-US" dirty="0"/>
              <a:t>Number equals the set of real numbers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377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 </a:t>
            </a:r>
            <a:r>
              <a:rPr lang="de-CH" dirty="0" err="1"/>
              <a:t>intersection</a:t>
            </a:r>
            <a:r>
              <a:rPr lang="de-CH" dirty="0"/>
              <a:t> type </a:t>
            </a:r>
            <a:r>
              <a:rPr lang="de-CH" dirty="0" err="1"/>
              <a:t>equals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intersection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de-CH" dirty="0"/>
          </a:p>
          <a:p>
            <a:r>
              <a:rPr lang="de-CH" dirty="0" err="1"/>
              <a:t>That’s</a:t>
            </a:r>
            <a:r>
              <a:rPr lang="de-CH" dirty="0"/>
              <a:t> </a:t>
            </a:r>
            <a:r>
              <a:rPr lang="de-CH" dirty="0" err="1"/>
              <a:t>why</a:t>
            </a:r>
            <a:r>
              <a:rPr lang="de-CH" dirty="0"/>
              <a:t> </a:t>
            </a:r>
            <a:r>
              <a:rPr lang="de-CH" dirty="0" err="1"/>
              <a:t>it’s</a:t>
            </a:r>
            <a:r>
              <a:rPr lang="de-CH" dirty="0"/>
              <a:t> an </a:t>
            </a:r>
            <a:r>
              <a:rPr lang="de-CH" dirty="0" err="1"/>
              <a:t>ampersand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says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Person AND a Contact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065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disjunct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well</a:t>
            </a:r>
            <a:endParaRPr lang="de-CH" dirty="0"/>
          </a:p>
          <a:p>
            <a:r>
              <a:rPr lang="de-CH" dirty="0" err="1"/>
              <a:t>That’s</a:t>
            </a:r>
            <a:r>
              <a:rPr lang="de-CH" dirty="0"/>
              <a:t> </a:t>
            </a:r>
            <a:r>
              <a:rPr lang="de-CH" dirty="0" err="1"/>
              <a:t>why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like an «OR»,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-&gt; but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includes</a:t>
            </a:r>
            <a:r>
              <a:rPr lang="de-CH" dirty="0"/>
              <a:t> </a:t>
            </a:r>
            <a:r>
              <a:rPr lang="de-CH" dirty="0" err="1"/>
              <a:t>objects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BOTH </a:t>
            </a:r>
            <a:r>
              <a:rPr lang="de-CH" dirty="0" err="1"/>
              <a:t>sets</a:t>
            </a:r>
            <a:endParaRPr lang="de-CH" dirty="0"/>
          </a:p>
          <a:p>
            <a:endParaRPr lang="de-CH" dirty="0"/>
          </a:p>
          <a:p>
            <a:r>
              <a:rPr lang="de-CH" dirty="0"/>
              <a:t>In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cannot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granular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say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expect</a:t>
            </a:r>
            <a:r>
              <a:rPr lang="de-CH" dirty="0"/>
              <a:t> a </a:t>
            </a:r>
            <a:r>
              <a:rPr lang="de-CH" dirty="0" err="1"/>
              <a:t>string</a:t>
            </a:r>
            <a:endParaRPr lang="de-CH" dirty="0"/>
          </a:p>
          <a:p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union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and type </a:t>
            </a:r>
            <a:r>
              <a:rPr lang="de-CH" dirty="0" err="1"/>
              <a:t>literals</a:t>
            </a:r>
            <a:r>
              <a:rPr lang="de-CH" dirty="0"/>
              <a:t> </a:t>
            </a:r>
            <a:r>
              <a:rPr lang="de-CH" dirty="0" err="1"/>
              <a:t>combined</a:t>
            </a:r>
            <a:r>
              <a:rPr lang="de-CH" dirty="0"/>
              <a:t>,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in </a:t>
            </a:r>
            <a:r>
              <a:rPr lang="de-CH" dirty="0" err="1"/>
              <a:t>typescript</a:t>
            </a:r>
            <a:r>
              <a:rPr lang="de-CH" dirty="0"/>
              <a:t>.</a:t>
            </a:r>
          </a:p>
          <a:p>
            <a:r>
              <a:rPr lang="de-CH" dirty="0" err="1"/>
              <a:t>That’s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useful</a:t>
            </a:r>
            <a:r>
              <a:rPr lang="de-CH" dirty="0"/>
              <a:t>,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limit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possible </a:t>
            </a:r>
            <a:r>
              <a:rPr lang="de-CH" dirty="0" err="1"/>
              <a:t>values</a:t>
            </a:r>
            <a:r>
              <a:rPr lang="de-CH" dirty="0"/>
              <a:t>. </a:t>
            </a:r>
            <a:r>
              <a:rPr lang="de-CH" dirty="0" err="1"/>
              <a:t>It’s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similar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an </a:t>
            </a:r>
            <a:r>
              <a:rPr lang="de-CH" dirty="0" err="1"/>
              <a:t>enum</a:t>
            </a:r>
            <a:r>
              <a:rPr lang="de-CH" dirty="0"/>
              <a:t>, </a:t>
            </a:r>
            <a:r>
              <a:rPr lang="de-CH" dirty="0" err="1"/>
              <a:t>although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lightweight</a:t>
            </a:r>
            <a:r>
              <a:rPr lang="de-CH" dirty="0"/>
              <a:t>.</a:t>
            </a:r>
          </a:p>
          <a:p>
            <a:r>
              <a:rPr lang="de-CH" dirty="0"/>
              <a:t>The same </a:t>
            </a:r>
            <a:r>
              <a:rPr lang="de-CH" dirty="0" err="1"/>
              <a:t>works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(and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booleans</a:t>
            </a:r>
            <a:r>
              <a:rPr lang="de-CH" dirty="0"/>
              <a:t>, but </a:t>
            </a:r>
            <a:r>
              <a:rPr lang="de-CH" dirty="0" err="1"/>
              <a:t>that’s</a:t>
            </a:r>
            <a:r>
              <a:rPr lang="de-CH" dirty="0"/>
              <a:t> not </a:t>
            </a:r>
            <a:r>
              <a:rPr lang="de-CH" dirty="0" err="1"/>
              <a:t>terribly</a:t>
            </a:r>
            <a:r>
              <a:rPr lang="de-CH" dirty="0"/>
              <a:t> </a:t>
            </a:r>
            <a:r>
              <a:rPr lang="de-CH" dirty="0" err="1"/>
              <a:t>useful</a:t>
            </a:r>
            <a:r>
              <a:rPr lang="de-CH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378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113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854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First: </a:t>
            </a:r>
            <a:r>
              <a:rPr lang="de-CH" dirty="0" err="1"/>
              <a:t>Why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?</a:t>
            </a:r>
            <a:br>
              <a:rPr lang="de-CH" dirty="0"/>
            </a:br>
            <a:endParaRPr lang="de-CH" dirty="0"/>
          </a:p>
          <a:p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commonly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Javascript</a:t>
            </a:r>
            <a:r>
              <a:rPr lang="de-CH" dirty="0"/>
              <a:t> «</a:t>
            </a:r>
            <a:r>
              <a:rPr lang="de-CH" dirty="0" err="1"/>
              <a:t>Dialects</a:t>
            </a:r>
            <a:r>
              <a:rPr lang="de-CH" dirty="0"/>
              <a:t>».</a:t>
            </a:r>
          </a:p>
          <a:p>
            <a:r>
              <a:rPr lang="de-CH" dirty="0" err="1"/>
              <a:t>Especially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Angular, </a:t>
            </a:r>
            <a:r>
              <a:rPr lang="de-CH" dirty="0" err="1"/>
              <a:t>you</a:t>
            </a:r>
            <a:r>
              <a:rPr lang="de-CH" dirty="0"/>
              <a:t> will </a:t>
            </a:r>
            <a:r>
              <a:rPr lang="de-CH" dirty="0" err="1"/>
              <a:t>probably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, but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React</a:t>
            </a:r>
            <a:r>
              <a:rPr lang="de-CH" dirty="0"/>
              <a:t>.</a:t>
            </a:r>
            <a:br>
              <a:rPr lang="de-CH" dirty="0"/>
            </a:br>
            <a:endParaRPr lang="de-CH" dirty="0"/>
          </a:p>
          <a:p>
            <a:r>
              <a:rPr lang="de-CH" dirty="0"/>
              <a:t>Many </a:t>
            </a:r>
            <a:r>
              <a:rPr lang="de-CH" dirty="0" err="1"/>
              <a:t>times</a:t>
            </a:r>
            <a:r>
              <a:rPr lang="de-CH" dirty="0"/>
              <a:t> </a:t>
            </a:r>
            <a:r>
              <a:rPr lang="de-CH" dirty="0" err="1"/>
              <a:t>when</a:t>
            </a:r>
            <a:r>
              <a:rPr lang="de-CH" dirty="0"/>
              <a:t> I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people</a:t>
            </a:r>
            <a:r>
              <a:rPr lang="de-CH" dirty="0"/>
              <a:t> </a:t>
            </a:r>
            <a:r>
              <a:rPr lang="de-CH" dirty="0" err="1"/>
              <a:t>write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,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basically</a:t>
            </a:r>
            <a:r>
              <a:rPr lang="de-CH" dirty="0"/>
              <a:t> just </a:t>
            </a:r>
            <a:r>
              <a:rPr lang="de-CH" dirty="0" err="1"/>
              <a:t>write</a:t>
            </a:r>
            <a:r>
              <a:rPr lang="de-CH" dirty="0"/>
              <a:t> JavaScript and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type </a:t>
            </a:r>
            <a:r>
              <a:rPr lang="de-CH" dirty="0" err="1"/>
              <a:t>annotations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nothing</a:t>
            </a:r>
            <a:r>
              <a:rPr lang="de-CH" dirty="0"/>
              <a:t> </a:t>
            </a:r>
            <a:r>
              <a:rPr lang="de-CH" dirty="0" err="1"/>
              <a:t>wrong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, </a:t>
            </a:r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being</a:t>
            </a:r>
            <a:r>
              <a:rPr lang="de-CH" dirty="0"/>
              <a:t> a </a:t>
            </a:r>
            <a:r>
              <a:rPr lang="de-CH" dirty="0" err="1"/>
              <a:t>superset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Javascript</a:t>
            </a:r>
            <a:r>
              <a:rPr lang="de-CH" dirty="0"/>
              <a:t> </a:t>
            </a:r>
            <a:r>
              <a:rPr lang="de-CH" dirty="0" err="1"/>
              <a:t>enables</a:t>
            </a:r>
            <a:r>
              <a:rPr lang="de-CH" dirty="0"/>
              <a:t> and </a:t>
            </a: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encourages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.</a:t>
            </a:r>
          </a:p>
          <a:p>
            <a:r>
              <a:rPr lang="de-CH" dirty="0"/>
              <a:t>But </a:t>
            </a:r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under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hood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visible on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glance</a:t>
            </a:r>
            <a:r>
              <a:rPr lang="de-CH" dirty="0"/>
              <a:t>.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powerful, </a:t>
            </a:r>
            <a:r>
              <a:rPr lang="de-CH" dirty="0" err="1"/>
              <a:t>nifty</a:t>
            </a:r>
            <a:r>
              <a:rPr lang="de-CH" dirty="0"/>
              <a:t> type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rivals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big</a:t>
            </a:r>
            <a:r>
              <a:rPr lang="de-CH" dirty="0"/>
              <a:t> </a:t>
            </a:r>
            <a:r>
              <a:rPr lang="de-CH" dirty="0" err="1"/>
              <a:t>mainstream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fact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inspired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functional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 like Scala </a:t>
            </a:r>
            <a:r>
              <a:rPr lang="de-CH" dirty="0" err="1"/>
              <a:t>or</a:t>
            </a:r>
            <a:r>
              <a:rPr lang="de-CH" dirty="0"/>
              <a:t> Haskell.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7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possibility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handle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:</a:t>
            </a:r>
          </a:p>
          <a:p>
            <a:r>
              <a:rPr lang="de-CH" dirty="0" err="1"/>
              <a:t>Specify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type </a:t>
            </a:r>
            <a:r>
              <a:rPr lang="de-CH" dirty="0" err="1"/>
              <a:t>explicitly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compiler</a:t>
            </a:r>
            <a:r>
              <a:rPr lang="de-CH" dirty="0"/>
              <a:t> will </a:t>
            </a:r>
            <a:r>
              <a:rPr lang="de-CH" dirty="0" err="1"/>
              <a:t>complain</a:t>
            </a:r>
            <a:r>
              <a:rPr lang="de-CH" dirty="0"/>
              <a:t>, </a:t>
            </a:r>
            <a:r>
              <a:rPr lang="de-CH" dirty="0" err="1"/>
              <a:t>because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do not </a:t>
            </a:r>
            <a:r>
              <a:rPr lang="de-CH" dirty="0" err="1"/>
              <a:t>return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 in all </a:t>
            </a:r>
            <a:r>
              <a:rPr lang="de-CH" dirty="0" err="1"/>
              <a:t>cases</a:t>
            </a:r>
            <a:r>
              <a:rPr lang="de-CH" dirty="0"/>
              <a:t>.</a:t>
            </a:r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at all, so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«</a:t>
            </a:r>
            <a:r>
              <a:rPr lang="de-CH" dirty="0" err="1"/>
              <a:t>undefined</a:t>
            </a:r>
            <a:r>
              <a:rPr lang="de-CH" dirty="0"/>
              <a:t>»</a:t>
            </a:r>
          </a:p>
          <a:p>
            <a:r>
              <a:rPr lang="de-CH" dirty="0"/>
              <a:t>As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potentially</a:t>
            </a:r>
            <a:r>
              <a:rPr lang="de-CH" dirty="0"/>
              <a:t> </a:t>
            </a:r>
            <a:r>
              <a:rPr lang="de-CH" dirty="0" err="1"/>
              <a:t>returns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i="1" dirty="0" err="1"/>
              <a:t>inferred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 type </a:t>
            </a:r>
            <a:r>
              <a:rPr lang="de-CH" i="0" dirty="0" err="1"/>
              <a:t>is</a:t>
            </a:r>
            <a:r>
              <a:rPr lang="de-CH" i="0" dirty="0"/>
              <a:t> «</a:t>
            </a:r>
            <a:r>
              <a:rPr lang="de-CH" i="0" dirty="0" err="1"/>
              <a:t>string</a:t>
            </a:r>
            <a:r>
              <a:rPr lang="de-CH" i="0" dirty="0"/>
              <a:t> | </a:t>
            </a:r>
            <a:r>
              <a:rPr lang="de-CH" i="0" dirty="0" err="1"/>
              <a:t>undefined</a:t>
            </a:r>
            <a:r>
              <a:rPr lang="de-CH" i="0" dirty="0"/>
              <a:t>» </a:t>
            </a:r>
          </a:p>
          <a:p>
            <a:r>
              <a:rPr lang="de-CH" i="0" dirty="0" err="1"/>
              <a:t>that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not </a:t>
            </a:r>
            <a:r>
              <a:rPr lang="de-CH" i="0" dirty="0" err="1"/>
              <a:t>compatible</a:t>
            </a:r>
            <a:r>
              <a:rPr lang="de-CH" i="0" dirty="0"/>
              <a:t> </a:t>
            </a:r>
            <a:r>
              <a:rPr lang="de-CH" i="0" dirty="0" err="1"/>
              <a:t>with</a:t>
            </a:r>
            <a:r>
              <a:rPr lang="de-CH" i="0" dirty="0"/>
              <a:t> </a:t>
            </a:r>
            <a:r>
              <a:rPr lang="de-CH" i="0" dirty="0" err="1"/>
              <a:t>the</a:t>
            </a:r>
            <a:r>
              <a:rPr lang="de-CH" i="0" dirty="0"/>
              <a:t> </a:t>
            </a:r>
            <a:r>
              <a:rPr lang="de-CH" i="0" dirty="0" err="1"/>
              <a:t>specified</a:t>
            </a:r>
            <a:r>
              <a:rPr lang="de-CH" i="0" dirty="0"/>
              <a:t> «</a:t>
            </a:r>
            <a:r>
              <a:rPr lang="de-CH" i="0" dirty="0" err="1"/>
              <a:t>string</a:t>
            </a:r>
            <a:r>
              <a:rPr lang="de-CH" i="0" dirty="0"/>
              <a:t>» </a:t>
            </a:r>
            <a:r>
              <a:rPr lang="de-CH" i="0" dirty="0" err="1"/>
              <a:t>return</a:t>
            </a:r>
            <a:r>
              <a:rPr lang="de-CH" i="0" dirty="0"/>
              <a:t> type</a:t>
            </a:r>
          </a:p>
          <a:p>
            <a:endParaRPr lang="de-CH" i="0" dirty="0"/>
          </a:p>
          <a:p>
            <a:r>
              <a:rPr lang="de-CH" i="0" dirty="0"/>
              <a:t>But </a:t>
            </a:r>
            <a:r>
              <a:rPr lang="de-CH" i="0" dirty="0" err="1"/>
              <a:t>what</a:t>
            </a:r>
            <a:r>
              <a:rPr lang="de-CH" i="0" dirty="0"/>
              <a:t> </a:t>
            </a:r>
            <a:r>
              <a:rPr lang="de-CH" i="0" dirty="0" err="1"/>
              <a:t>if</a:t>
            </a:r>
            <a:r>
              <a:rPr lang="de-CH" i="0" dirty="0"/>
              <a:t> </a:t>
            </a:r>
            <a:r>
              <a:rPr lang="de-CH" i="0" dirty="0" err="1"/>
              <a:t>we</a:t>
            </a:r>
            <a:r>
              <a:rPr lang="de-CH" i="0" dirty="0"/>
              <a:t> WANT </a:t>
            </a:r>
            <a:r>
              <a:rPr lang="de-CH" i="0" dirty="0" err="1"/>
              <a:t>to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 </a:t>
            </a:r>
            <a:r>
              <a:rPr lang="de-CH" i="0" dirty="0" err="1"/>
              <a:t>undefined</a:t>
            </a:r>
            <a:r>
              <a:rPr lang="de-CH" i="0" dirty="0"/>
              <a:t> in </a:t>
            </a:r>
            <a:r>
              <a:rPr lang="de-CH" i="0" dirty="0" err="1"/>
              <a:t>some</a:t>
            </a:r>
            <a:r>
              <a:rPr lang="de-CH" i="0" dirty="0"/>
              <a:t> </a:t>
            </a:r>
            <a:r>
              <a:rPr lang="de-CH" i="0" dirty="0" err="1"/>
              <a:t>cases</a:t>
            </a:r>
            <a:r>
              <a:rPr lang="de-CH" i="0" dirty="0"/>
              <a:t>?</a:t>
            </a:r>
          </a:p>
          <a:p>
            <a:r>
              <a:rPr lang="de-CH" i="0" dirty="0" err="1"/>
              <a:t>Then</a:t>
            </a:r>
            <a:r>
              <a:rPr lang="de-CH" i="0" dirty="0"/>
              <a:t> </a:t>
            </a:r>
            <a:r>
              <a:rPr lang="de-CH" i="0" dirty="0" err="1"/>
              <a:t>this</a:t>
            </a:r>
            <a:r>
              <a:rPr lang="de-CH" i="0" dirty="0"/>
              <a:t> </a:t>
            </a:r>
            <a:r>
              <a:rPr lang="de-CH" i="0" dirty="0" err="1"/>
              <a:t>doesn’t</a:t>
            </a:r>
            <a:r>
              <a:rPr lang="de-CH" i="0" dirty="0"/>
              <a:t> </a:t>
            </a:r>
            <a:r>
              <a:rPr lang="de-CH" i="0" dirty="0" err="1"/>
              <a:t>work</a:t>
            </a:r>
            <a:r>
              <a:rPr lang="de-CH" i="0" dirty="0"/>
              <a:t>.</a:t>
            </a:r>
          </a:p>
          <a:p>
            <a:r>
              <a:rPr lang="de-CH" i="0" dirty="0" err="1"/>
              <a:t>There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</a:t>
            </a:r>
            <a:r>
              <a:rPr lang="de-CH" i="0" dirty="0" err="1"/>
              <a:t>another</a:t>
            </a:r>
            <a:r>
              <a:rPr lang="de-CH" i="0" dirty="0"/>
              <a:t> </a:t>
            </a:r>
            <a:r>
              <a:rPr lang="de-CH" i="0" dirty="0" err="1"/>
              <a:t>solution</a:t>
            </a:r>
            <a:r>
              <a:rPr lang="de-CH" i="0" dirty="0"/>
              <a:t> </a:t>
            </a:r>
            <a:r>
              <a:rPr lang="de-CH" i="0" dirty="0" err="1"/>
              <a:t>though</a:t>
            </a:r>
            <a:r>
              <a:rPr lang="de-CH" i="0" dirty="0"/>
              <a:t>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041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define</a:t>
            </a:r>
            <a:r>
              <a:rPr lang="de-CH" dirty="0"/>
              <a:t>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returns</a:t>
            </a:r>
            <a:r>
              <a:rPr lang="de-CH" dirty="0"/>
              <a:t> </a:t>
            </a:r>
            <a:r>
              <a:rPr lang="de-CH" dirty="0" err="1"/>
              <a:t>never</a:t>
            </a:r>
            <a:endParaRPr lang="de-CH" dirty="0"/>
          </a:p>
          <a:p>
            <a:r>
              <a:rPr lang="de-CH" dirty="0" err="1"/>
              <a:t>Remember</a:t>
            </a:r>
            <a:r>
              <a:rPr lang="de-CH" dirty="0"/>
              <a:t>: </a:t>
            </a:r>
            <a:r>
              <a:rPr lang="de-CH" dirty="0" err="1"/>
              <a:t>never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type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i="1" dirty="0"/>
              <a:t>NO</a:t>
            </a:r>
            <a:r>
              <a:rPr lang="de-CH" i="0" dirty="0"/>
              <a:t> </a:t>
            </a:r>
            <a:r>
              <a:rPr lang="de-CH" i="0" dirty="0" err="1"/>
              <a:t>values</a:t>
            </a:r>
            <a:r>
              <a:rPr lang="de-CH" i="0" dirty="0"/>
              <a:t>. So </a:t>
            </a:r>
            <a:r>
              <a:rPr lang="de-CH" i="0" dirty="0" err="1"/>
              <a:t>it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not valid </a:t>
            </a:r>
            <a:r>
              <a:rPr lang="de-CH" i="0" dirty="0" err="1"/>
              <a:t>to</a:t>
            </a:r>
            <a:r>
              <a:rPr lang="de-CH" i="0" dirty="0"/>
              <a:t> </a:t>
            </a:r>
            <a:r>
              <a:rPr lang="de-CH" i="0" dirty="0" err="1"/>
              <a:t>instantiate</a:t>
            </a:r>
            <a:r>
              <a:rPr lang="de-CH" i="0" dirty="0"/>
              <a:t> it.</a:t>
            </a:r>
          </a:p>
          <a:p>
            <a:endParaRPr lang="de-CH" i="0" dirty="0"/>
          </a:p>
          <a:p>
            <a:r>
              <a:rPr lang="de-CH" i="0" dirty="0"/>
              <a:t>So </a:t>
            </a:r>
            <a:r>
              <a:rPr lang="de-CH" i="0" dirty="0" err="1"/>
              <a:t>this</a:t>
            </a:r>
            <a:r>
              <a:rPr lang="de-CH" i="0" dirty="0"/>
              <a:t> </a:t>
            </a:r>
            <a:r>
              <a:rPr lang="de-CH" i="0" dirty="0" err="1"/>
              <a:t>function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absurd, </a:t>
            </a:r>
            <a:r>
              <a:rPr lang="de-CH" i="0" dirty="0" err="1"/>
              <a:t>as</a:t>
            </a:r>
            <a:r>
              <a:rPr lang="de-CH" i="0" dirty="0"/>
              <a:t> </a:t>
            </a:r>
            <a:r>
              <a:rPr lang="de-CH" i="0" dirty="0" err="1"/>
              <a:t>it</a:t>
            </a:r>
            <a:r>
              <a:rPr lang="de-CH" i="0" dirty="0"/>
              <a:t> </a:t>
            </a:r>
            <a:r>
              <a:rPr lang="de-CH" i="0" dirty="0" err="1"/>
              <a:t>cannot</a:t>
            </a:r>
            <a:r>
              <a:rPr lang="de-CH" i="0" dirty="0"/>
              <a:t> </a:t>
            </a:r>
            <a:r>
              <a:rPr lang="de-CH" i="0" dirty="0" err="1"/>
              <a:t>ever</a:t>
            </a:r>
            <a:r>
              <a:rPr lang="de-CH" i="0" dirty="0"/>
              <a:t> </a:t>
            </a:r>
            <a:r>
              <a:rPr lang="de-CH" i="0" dirty="0" err="1"/>
              <a:t>reach</a:t>
            </a:r>
            <a:r>
              <a:rPr lang="de-CH" i="0" dirty="0"/>
              <a:t> an end </a:t>
            </a:r>
            <a:r>
              <a:rPr lang="de-CH" i="0" dirty="0" err="1"/>
              <a:t>point</a:t>
            </a:r>
            <a:r>
              <a:rPr lang="de-CH" i="0" dirty="0"/>
              <a:t> </a:t>
            </a:r>
            <a:r>
              <a:rPr lang="de-CH" i="0" dirty="0" err="1"/>
              <a:t>where</a:t>
            </a:r>
            <a:r>
              <a:rPr lang="de-CH" i="0" dirty="0"/>
              <a:t> </a:t>
            </a:r>
            <a:r>
              <a:rPr lang="de-CH" i="0" dirty="0" err="1"/>
              <a:t>it</a:t>
            </a:r>
            <a:r>
              <a:rPr lang="de-CH" i="0" dirty="0"/>
              <a:t> </a:t>
            </a:r>
            <a:r>
              <a:rPr lang="de-CH" i="0" dirty="0" err="1"/>
              <a:t>would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.</a:t>
            </a:r>
          </a:p>
          <a:p>
            <a:r>
              <a:rPr lang="de-CH" i="0" dirty="0"/>
              <a:t>Easy </a:t>
            </a:r>
            <a:r>
              <a:rPr lang="de-CH" i="0" dirty="0" err="1"/>
              <a:t>solution</a:t>
            </a:r>
            <a:r>
              <a:rPr lang="de-CH" i="0" dirty="0"/>
              <a:t>: </a:t>
            </a:r>
            <a:r>
              <a:rPr lang="de-CH" i="0" dirty="0" err="1"/>
              <a:t>We</a:t>
            </a:r>
            <a:r>
              <a:rPr lang="de-CH" i="0" dirty="0"/>
              <a:t> </a:t>
            </a:r>
            <a:r>
              <a:rPr lang="de-CH" i="0" dirty="0" err="1"/>
              <a:t>throw</a:t>
            </a:r>
            <a:r>
              <a:rPr lang="de-CH" i="0" dirty="0"/>
              <a:t> an </a:t>
            </a:r>
            <a:r>
              <a:rPr lang="de-CH" i="0" dirty="0" err="1"/>
              <a:t>error</a:t>
            </a:r>
            <a:r>
              <a:rPr lang="de-CH" i="0" dirty="0"/>
              <a:t> in </a:t>
            </a:r>
            <a:r>
              <a:rPr lang="de-CH" i="0" dirty="0" err="1"/>
              <a:t>the</a:t>
            </a:r>
            <a:r>
              <a:rPr lang="de-CH" i="0" dirty="0"/>
              <a:t> </a:t>
            </a:r>
            <a:r>
              <a:rPr lang="de-CH" i="0" dirty="0" err="1"/>
              <a:t>function</a:t>
            </a:r>
            <a:r>
              <a:rPr lang="de-CH" i="0" dirty="0"/>
              <a:t>. (</a:t>
            </a:r>
            <a:r>
              <a:rPr lang="de-CH" i="0" dirty="0" err="1"/>
              <a:t>the</a:t>
            </a:r>
            <a:r>
              <a:rPr lang="de-CH" i="0" dirty="0"/>
              <a:t> </a:t>
            </a:r>
            <a:r>
              <a:rPr lang="de-CH" i="0" dirty="0" err="1"/>
              <a:t>inferred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 type </a:t>
            </a:r>
            <a:r>
              <a:rPr lang="de-CH" i="0" dirty="0" err="1"/>
              <a:t>is</a:t>
            </a:r>
            <a:r>
              <a:rPr lang="de-CH" i="0" dirty="0"/>
              <a:t> </a:t>
            </a:r>
            <a:r>
              <a:rPr lang="de-CH" i="0" dirty="0" err="1"/>
              <a:t>automatically</a:t>
            </a:r>
            <a:r>
              <a:rPr lang="de-CH" i="0" dirty="0"/>
              <a:t> «</a:t>
            </a:r>
            <a:r>
              <a:rPr lang="de-CH" i="0" dirty="0" err="1"/>
              <a:t>never</a:t>
            </a:r>
            <a:r>
              <a:rPr lang="de-CH" i="0" dirty="0"/>
              <a:t>»).</a:t>
            </a:r>
          </a:p>
          <a:p>
            <a:endParaRPr lang="de-CH" i="0" dirty="0"/>
          </a:p>
          <a:p>
            <a:r>
              <a:rPr lang="de-CH" i="0" dirty="0"/>
              <a:t>The </a:t>
            </a:r>
            <a:r>
              <a:rPr lang="de-CH" i="0" dirty="0" err="1"/>
              <a:t>compiler</a:t>
            </a:r>
            <a:r>
              <a:rPr lang="de-CH" i="0" dirty="0"/>
              <a:t> will </a:t>
            </a:r>
            <a:r>
              <a:rPr lang="de-CH" i="0" dirty="0" err="1"/>
              <a:t>complain</a:t>
            </a:r>
            <a:r>
              <a:rPr lang="de-CH" i="0" dirty="0"/>
              <a:t> </a:t>
            </a:r>
            <a:r>
              <a:rPr lang="de-CH" i="0" dirty="0" err="1"/>
              <a:t>as</a:t>
            </a:r>
            <a:r>
              <a:rPr lang="de-CH" i="0" dirty="0"/>
              <a:t> </a:t>
            </a:r>
            <a:r>
              <a:rPr lang="de-CH" i="0" dirty="0" err="1"/>
              <a:t>soon</a:t>
            </a:r>
            <a:r>
              <a:rPr lang="de-CH" i="0" dirty="0"/>
              <a:t> </a:t>
            </a:r>
            <a:r>
              <a:rPr lang="de-CH" i="0" dirty="0" err="1"/>
              <a:t>as</a:t>
            </a:r>
            <a:r>
              <a:rPr lang="de-CH" i="0" dirty="0"/>
              <a:t> </a:t>
            </a:r>
            <a:r>
              <a:rPr lang="de-CH" i="0" dirty="0" err="1"/>
              <a:t>we</a:t>
            </a:r>
            <a:r>
              <a:rPr lang="de-CH" i="0" dirty="0"/>
              <a:t> </a:t>
            </a:r>
            <a:r>
              <a:rPr lang="de-CH" i="0" dirty="0" err="1"/>
              <a:t>would</a:t>
            </a:r>
            <a:r>
              <a:rPr lang="de-CH" i="0" dirty="0"/>
              <a:t> </a:t>
            </a:r>
            <a:r>
              <a:rPr lang="de-CH" i="0" dirty="0" err="1"/>
              <a:t>ever</a:t>
            </a:r>
            <a:r>
              <a:rPr lang="de-CH" i="0" dirty="0"/>
              <a:t> </a:t>
            </a:r>
            <a:r>
              <a:rPr lang="de-CH" i="0" dirty="0" err="1"/>
              <a:t>potentially</a:t>
            </a:r>
            <a:r>
              <a:rPr lang="de-CH" i="0" dirty="0"/>
              <a:t> </a:t>
            </a:r>
            <a:r>
              <a:rPr lang="de-CH" i="0" dirty="0" err="1"/>
              <a:t>call</a:t>
            </a:r>
            <a:r>
              <a:rPr lang="de-CH" i="0" dirty="0"/>
              <a:t> </a:t>
            </a:r>
            <a:r>
              <a:rPr lang="de-CH" i="0" dirty="0" err="1"/>
              <a:t>this</a:t>
            </a:r>
            <a:r>
              <a:rPr lang="de-CH" i="0" dirty="0"/>
              <a:t> </a:t>
            </a:r>
            <a:r>
              <a:rPr lang="de-CH" i="0" dirty="0" err="1"/>
              <a:t>function</a:t>
            </a:r>
            <a:r>
              <a:rPr lang="de-CH" i="0" dirty="0"/>
              <a:t>.</a:t>
            </a:r>
          </a:p>
          <a:p>
            <a:endParaRPr lang="de-CH" i="0" dirty="0"/>
          </a:p>
          <a:p>
            <a:r>
              <a:rPr lang="de-CH" i="0" dirty="0"/>
              <a:t>So </a:t>
            </a:r>
            <a:r>
              <a:rPr lang="de-CH" i="0" dirty="0" err="1"/>
              <a:t>the</a:t>
            </a:r>
            <a:r>
              <a:rPr lang="de-CH" i="0" dirty="0"/>
              <a:t> code will </a:t>
            </a:r>
            <a:r>
              <a:rPr lang="de-CH" i="0" dirty="0" err="1"/>
              <a:t>only</a:t>
            </a:r>
            <a:r>
              <a:rPr lang="de-CH" i="0" dirty="0"/>
              <a:t> </a:t>
            </a:r>
            <a:r>
              <a:rPr lang="de-CH" i="0" dirty="0" err="1"/>
              <a:t>compile</a:t>
            </a:r>
            <a:r>
              <a:rPr lang="de-CH" i="0" dirty="0"/>
              <a:t>, </a:t>
            </a:r>
            <a:r>
              <a:rPr lang="de-CH" i="0" dirty="0" err="1"/>
              <a:t>if</a:t>
            </a:r>
            <a:r>
              <a:rPr lang="de-CH" i="0" dirty="0"/>
              <a:t> </a:t>
            </a:r>
            <a:r>
              <a:rPr lang="de-CH" i="0" dirty="0" err="1"/>
              <a:t>we</a:t>
            </a:r>
            <a:r>
              <a:rPr lang="de-CH" i="0" dirty="0"/>
              <a:t> </a:t>
            </a:r>
            <a:r>
              <a:rPr lang="de-CH" i="0" dirty="0" err="1"/>
              <a:t>handled</a:t>
            </a:r>
            <a:r>
              <a:rPr lang="de-CH" i="0" dirty="0"/>
              <a:t> all </a:t>
            </a:r>
            <a:r>
              <a:rPr lang="de-CH" i="0" dirty="0" err="1"/>
              <a:t>cases</a:t>
            </a:r>
            <a:r>
              <a:rPr lang="de-CH" i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301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Of course you are not confined to two values, you can have arbitrarily many. It’s just the simplest case.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146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also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understood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AND in </a:t>
            </a:r>
            <a:r>
              <a:rPr lang="de-CH" dirty="0" err="1"/>
              <a:t>logic</a:t>
            </a:r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type A and B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every</a:t>
            </a:r>
            <a:r>
              <a:rPr lang="de-CH" dirty="0"/>
              <a:t> </a:t>
            </a:r>
            <a:r>
              <a:rPr lang="de-CH" dirty="0" err="1"/>
              <a:t>combination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values</a:t>
            </a:r>
            <a:r>
              <a:rPr lang="de-CH" dirty="0"/>
              <a:t> and B </a:t>
            </a:r>
            <a:r>
              <a:rPr lang="de-CH" dirty="0" err="1"/>
              <a:t>values</a:t>
            </a:r>
            <a:r>
              <a:rPr lang="de-CH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645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also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understood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AND in </a:t>
            </a:r>
            <a:r>
              <a:rPr lang="de-CH" dirty="0" err="1"/>
              <a:t>logic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Commutativity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,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isomorphism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means</a:t>
            </a:r>
            <a:r>
              <a:rPr lang="de-CH" dirty="0"/>
              <a:t>,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simple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maps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side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and vice </a:t>
            </a:r>
            <a:r>
              <a:rPr lang="de-CH" dirty="0" err="1"/>
              <a:t>versa</a:t>
            </a:r>
            <a:r>
              <a:rPr lang="de-CH" dirty="0"/>
              <a:t>, </a:t>
            </a:r>
            <a:r>
              <a:rPr lang="de-CH" dirty="0" err="1"/>
              <a:t>without</a:t>
            </a:r>
            <a:r>
              <a:rPr lang="de-CH" dirty="0"/>
              <a:t> </a:t>
            </a:r>
            <a:r>
              <a:rPr lang="de-CH" dirty="0" err="1"/>
              <a:t>losing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. </a:t>
            </a:r>
          </a:p>
          <a:p>
            <a:r>
              <a:rPr lang="de-CH" dirty="0"/>
              <a:t>In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swap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its</a:t>
            </a:r>
            <a:r>
              <a:rPr lang="de-CH" dirty="0"/>
              <a:t> own inverse.</a:t>
            </a:r>
          </a:p>
          <a:p>
            <a:endParaRPr lang="de-CH" dirty="0"/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associativity</a:t>
            </a:r>
            <a:r>
              <a:rPr lang="de-CH" dirty="0"/>
              <a:t>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a simple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maps</a:t>
            </a:r>
            <a:r>
              <a:rPr lang="de-CH" dirty="0"/>
              <a:t> p2 </a:t>
            </a:r>
            <a:r>
              <a:rPr lang="de-CH" dirty="0" err="1"/>
              <a:t>to</a:t>
            </a:r>
            <a:r>
              <a:rPr lang="de-CH" dirty="0"/>
              <a:t> p3.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bit</a:t>
            </a:r>
            <a:r>
              <a:rPr lang="de-CH" dirty="0"/>
              <a:t> </a:t>
            </a:r>
            <a:r>
              <a:rPr lang="de-CH" dirty="0" err="1"/>
              <a:t>undwieldy</a:t>
            </a:r>
            <a:r>
              <a:rPr lang="de-CH" dirty="0"/>
              <a:t> </a:t>
            </a:r>
            <a:r>
              <a:rPr lang="de-CH" dirty="0" err="1"/>
              <a:t>though</a:t>
            </a:r>
            <a:r>
              <a:rPr lang="de-CH" dirty="0"/>
              <a:t>.</a:t>
            </a:r>
            <a:br>
              <a:rPr lang="de-CH" dirty="0"/>
            </a:br>
            <a:endParaRPr lang="de-CH" dirty="0"/>
          </a:p>
          <a:p>
            <a:r>
              <a:rPr lang="de-CH" dirty="0"/>
              <a:t>The neutral </a:t>
            </a:r>
            <a:r>
              <a:rPr lang="de-CH" dirty="0" err="1"/>
              <a:t>element</a:t>
            </a:r>
            <a:r>
              <a:rPr lang="de-CH" dirty="0"/>
              <a:t> in Products in </a:t>
            </a:r>
            <a:r>
              <a:rPr lang="de-CH" dirty="0" err="1"/>
              <a:t>numbers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1. In Sets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singleton </a:t>
            </a:r>
            <a:r>
              <a:rPr lang="de-CH" dirty="0" err="1"/>
              <a:t>element</a:t>
            </a:r>
            <a:r>
              <a:rPr lang="de-CH" dirty="0"/>
              <a:t>. </a:t>
            </a:r>
            <a:r>
              <a:rPr lang="de-CH" dirty="0" err="1"/>
              <a:t>We</a:t>
            </a:r>
            <a:r>
              <a:rPr lang="de-CH" dirty="0"/>
              <a:t> just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tuples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type A </a:t>
            </a:r>
            <a:r>
              <a:rPr lang="de-CH" dirty="0" err="1"/>
              <a:t>combined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constant</a:t>
            </a:r>
            <a:r>
              <a:rPr lang="de-CH" dirty="0"/>
              <a:t>.</a:t>
            </a:r>
            <a:br>
              <a:rPr lang="de-CH" dirty="0"/>
            </a:b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define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simple </a:t>
            </a:r>
            <a:r>
              <a:rPr lang="de-CH" dirty="0" err="1"/>
              <a:t>functions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map</a:t>
            </a:r>
            <a:r>
              <a:rPr lang="de-CH" dirty="0"/>
              <a:t> a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such a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ype</a:t>
            </a:r>
            <a:r>
              <a:rPr lang="de-CH" dirty="0"/>
              <a:t>.</a:t>
            </a:r>
          </a:p>
          <a:p>
            <a:br>
              <a:rPr lang="de-CH" dirty="0"/>
            </a:br>
            <a:r>
              <a:rPr lang="de-CH" dirty="0"/>
              <a:t>And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, but </a:t>
            </a:r>
            <a:r>
              <a:rPr lang="de-CH" dirty="0" err="1"/>
              <a:t>let’s</a:t>
            </a:r>
            <a:r>
              <a:rPr lang="de-CH" dirty="0"/>
              <a:t> </a:t>
            </a:r>
            <a:r>
              <a:rPr lang="de-CH" dirty="0" err="1"/>
              <a:t>leave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at </a:t>
            </a:r>
            <a:r>
              <a:rPr lang="de-CH" dirty="0" err="1"/>
              <a:t>that</a:t>
            </a:r>
            <a:r>
              <a:rPr lang="de-CH" dirty="0"/>
              <a:t> just </a:t>
            </a:r>
            <a:r>
              <a:rPr lang="de-CH" dirty="0" err="1"/>
              <a:t>to</a:t>
            </a:r>
            <a:r>
              <a:rPr lang="de-CH" dirty="0"/>
              <a:t> form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intuition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004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Even </a:t>
            </a:r>
            <a:r>
              <a:rPr lang="de-CH" dirty="0" err="1"/>
              <a:t>commutativity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. </a:t>
            </a:r>
            <a:r>
              <a:rPr lang="de-CH" dirty="0" err="1"/>
              <a:t>Again</a:t>
            </a:r>
            <a:r>
              <a:rPr lang="de-CH" dirty="0"/>
              <a:t>,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isomorphism</a:t>
            </a:r>
            <a:r>
              <a:rPr lang="de-CH" dirty="0"/>
              <a:t>.</a:t>
            </a:r>
          </a:p>
          <a:p>
            <a:r>
              <a:rPr lang="de-CH" dirty="0"/>
              <a:t>So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define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89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There</a:t>
            </a:r>
            <a:r>
              <a:rPr lang="de-CH" dirty="0"/>
              <a:t> will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math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today</a:t>
            </a:r>
            <a:r>
              <a:rPr lang="de-CH" dirty="0"/>
              <a:t>, so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chance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, </a:t>
            </a:r>
            <a:r>
              <a:rPr lang="de-CH" dirty="0" err="1"/>
              <a:t>before</a:t>
            </a:r>
            <a:r>
              <a:rPr lang="de-CH" dirty="0"/>
              <a:t> </a:t>
            </a:r>
            <a:r>
              <a:rPr lang="de-CH" dirty="0" err="1"/>
              <a:t>it’s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late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4FE03-F22C-4BAF-AB74-E6F154F92DB6}" type="slidenum">
              <a:rPr lang="en-CH" smtClean="0"/>
              <a:t>51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1769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main idea is that you let the compiler help you.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prevent several classes of bugs already at compile-time.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don’t only mean just some null-pointer exceptions, but you can also prevent actual bugs in the business logic if you craft your types carefully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completely rule our invalid data for your functions, making your code shorter, simpler, and more reliable.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also has the benefit that by narrowing down the possible values a function takes, you also have to test less.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do not need to write a unit test for a case where a null is passed to a function, when it doesn’t accept it. </a:t>
            </a:r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you end up needing fewer tests, yet having more reliable code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also helpful in having clean, readable code. Think of it this way. </a:t>
            </a:r>
            <a:br>
              <a:rPr lang="en-US" dirty="0"/>
            </a:br>
            <a:r>
              <a:rPr lang="en-US" dirty="0"/>
              <a:t>Especially if you have pure functions, without any side effects, the functions signature tells you everything. </a:t>
            </a:r>
            <a:br>
              <a:rPr lang="en-US" dirty="0"/>
            </a:br>
            <a:r>
              <a:rPr lang="en-US" dirty="0"/>
              <a:t>It is a simple interface telling you what goes in and what goes out.</a:t>
            </a:r>
            <a:br>
              <a:rPr lang="en-US" dirty="0"/>
            </a:br>
            <a:r>
              <a:rPr lang="en-US" dirty="0"/>
              <a:t>By having explicit and specific types, you refine that interface and improve therefore the understandability of your code.</a:t>
            </a:r>
            <a:endParaRPr lang="en-GB" dirty="0"/>
          </a:p>
          <a:p>
            <a:endParaRPr lang="en-GB" dirty="0"/>
          </a:p>
          <a:p>
            <a:r>
              <a:rPr lang="en-GB" dirty="0"/>
              <a:t>And it can be fun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  <a:p>
            <a:r>
              <a:rPr lang="en-GB" dirty="0">
                <a:sym typeface="Wingdings" panose="05000000000000000000" pitchFamily="2" charset="2"/>
              </a:rPr>
              <a:t>Especially because you get immediate feedback. The compiler, or the IDE, will tell you if your program is correct without ever running it.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89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will </a:t>
            </a:r>
            <a:r>
              <a:rPr lang="de-CH" dirty="0" err="1"/>
              <a:t>look</a:t>
            </a:r>
            <a:r>
              <a:rPr lang="de-CH" dirty="0"/>
              <a:t> at </a:t>
            </a:r>
            <a:r>
              <a:rPr lang="de-CH" dirty="0" err="1"/>
              <a:t>some</a:t>
            </a:r>
            <a:r>
              <a:rPr lang="de-CH" dirty="0"/>
              <a:t> code and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applications</a:t>
            </a:r>
            <a:r>
              <a:rPr lang="de-CH" dirty="0"/>
              <a:t> </a:t>
            </a:r>
            <a:r>
              <a:rPr lang="de-CH" dirty="0" err="1"/>
              <a:t>today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/>
              <a:t>But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just a </a:t>
            </a:r>
            <a:r>
              <a:rPr lang="de-CH" dirty="0" err="1"/>
              <a:t>few</a:t>
            </a:r>
            <a:r>
              <a:rPr lang="de-CH" dirty="0"/>
              <a:t> </a:t>
            </a:r>
            <a:r>
              <a:rPr lang="de-CH" dirty="0" err="1"/>
              <a:t>patterns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important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me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give</a:t>
            </a:r>
            <a:r>
              <a:rPr lang="de-CH" dirty="0"/>
              <a:t> </a:t>
            </a:r>
            <a:r>
              <a:rPr lang="de-CH" err="1"/>
              <a:t>you</a:t>
            </a:r>
            <a:r>
              <a:rPr lang="de-CH"/>
              <a:t> an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432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goal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understand</a:t>
            </a:r>
            <a:r>
              <a:rPr lang="de-CH" dirty="0"/>
              <a:t> </a:t>
            </a:r>
            <a:r>
              <a:rPr lang="de-CH" dirty="0" err="1"/>
              <a:t>Algebraic</a:t>
            </a:r>
            <a:r>
              <a:rPr lang="de-CH" dirty="0"/>
              <a:t> Data </a:t>
            </a:r>
            <a:r>
              <a:rPr lang="de-CH" dirty="0" err="1"/>
              <a:t>Types</a:t>
            </a:r>
            <a:r>
              <a:rPr lang="de-CH" dirty="0"/>
              <a:t> and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their</a:t>
            </a:r>
            <a:r>
              <a:rPr lang="de-CH" dirty="0"/>
              <a:t> </a:t>
            </a:r>
            <a:r>
              <a:rPr lang="de-CH" dirty="0" err="1"/>
              <a:t>usages</a:t>
            </a:r>
            <a:r>
              <a:rPr lang="de-CH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481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can come in big and small</a:t>
            </a:r>
          </a:p>
          <a:p>
            <a:r>
              <a:rPr lang="en-GB" dirty="0"/>
              <a:t>To make it more entertainable, I will be displaying sets as colourful blobs with 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508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“count” of elements in a set is sometimes also called “cardinality”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06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nominal type systems, types are differentiated by their name</a:t>
            </a:r>
          </a:p>
          <a:p>
            <a:endParaRPr lang="en-GB" dirty="0"/>
          </a:p>
          <a:p>
            <a:r>
              <a:rPr lang="en-GB" dirty="0"/>
              <a:t>In TypeScript, they are defined by their shape.</a:t>
            </a:r>
          </a:p>
          <a:p>
            <a:r>
              <a:rPr lang="en-GB" dirty="0"/>
              <a:t>If the shape is equal, the types can be used interchangeably, no matter what the name is.</a:t>
            </a:r>
          </a:p>
          <a:p>
            <a:r>
              <a:rPr lang="en-GB" dirty="0"/>
              <a:t>Assigning a name to a type, is actually called a “Type Alias”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230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personWithContact</a:t>
            </a:r>
            <a:r>
              <a:rPr lang="en-GB" dirty="0"/>
              <a:t> is a subtype of both Person and Contact, even though this is nowhere stated explicitly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198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5A41-1A44-48EA-AFFB-BB24C8BB6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4E32B-C8E0-4B04-93DD-C66CFA6C8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136CD-1601-46D6-8B9C-A66AA0F12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D2406-6953-496B-8BB2-750C02C2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E0A49-2DDF-4F64-AD63-B2AE2DB3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6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011DA-6746-4CD2-B9AB-90C0369D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2B88B-FE43-4549-A464-6FD7ACFD2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E89A3-8FF7-4366-8A4B-FA15B591E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FD444-369B-4BEC-94F7-01299F89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A74F1-8D98-4CA7-972F-90E5FB30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469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F250CE-63C7-4E58-A60A-744D480F76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1C1C0-8E35-4D82-8A65-4474959C3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6746E-E34E-428C-92E4-5EDFA194A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F5EC9-0A3C-44D3-9338-61E202B9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DF79D-DC04-498B-B8D1-CE5A5BEE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78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105DFB-5D2F-42CF-9662-01745B76BF24}"/>
              </a:ext>
            </a:extLst>
          </p:cNvPr>
          <p:cNvSpPr/>
          <p:nvPr userDrawn="1"/>
        </p:nvSpPr>
        <p:spPr>
          <a:xfrm>
            <a:off x="0" y="1"/>
            <a:ext cx="12192000" cy="9569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6E43E2-C5D7-4413-94F5-46BD4AE1C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0" y="-1"/>
            <a:ext cx="11655381" cy="1084522"/>
          </a:xfrm>
        </p:spPr>
        <p:txBody>
          <a:bodyPr t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EB798-602D-4AA9-9B69-09929DA44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119FC-CB87-43FD-BB2B-2F0F8C614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57A76-B647-4FDA-BDD1-CF4BC74A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0AC89-9EF1-4166-A31A-C62780CA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43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0179EF-781C-4D97-ADF8-3C4334EEB253}"/>
              </a:ext>
            </a:extLst>
          </p:cNvPr>
          <p:cNvSpPr/>
          <p:nvPr userDrawn="1"/>
        </p:nvSpPr>
        <p:spPr>
          <a:xfrm>
            <a:off x="0" y="3249904"/>
            <a:ext cx="12191999" cy="15617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C7283-8474-43DD-9DF9-2664E513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D7E63-3EC7-42CE-92F8-3AA3F0E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279FE-E5D3-4C27-AEFA-486962D35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7EC93-57A5-455F-86E0-E35DDAEF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09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FAFE-B7FE-487D-9AB5-75F4C4A9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DD3F4-B170-419A-8B3C-A38C2F916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B84CB-705A-430E-B1D4-E38111714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8006-99DF-4B84-AD35-499D4CC5A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C1263-D8C7-40BE-92FB-0610F6BEC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1788B-B37E-46BD-85FE-39D7B48E6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899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CC78-6D95-4DB9-92C5-75857CE2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A17CC-ABAD-4CFD-A3F5-FA5FF14A8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845A38-5A97-4A6D-BFA3-D6ED1245F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A5DC0-A8FD-4744-B745-30760F04A3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993D6-7357-4A9F-BCC8-4002661B28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FD70C6-6649-4357-A675-4E18821D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D957BF-CE22-4202-86FA-5E6F4A37D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046EAB-3EA8-4DB3-B8A1-5E1866D9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74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E6423-A848-44D9-8305-32061ECB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0DFA0-80E0-46AA-910B-8AAC526EB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75135-06AD-437E-AEFF-30DDB2F9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FF980-FF0F-4BF5-80B8-4052266F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504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3DD7C-C5C5-41D9-A278-A59CB93E9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2EE0C-C347-4720-8130-D98251EB3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2D1A7-583C-4EF2-9BD3-0D205DA3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96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7D9BF-BC08-4CFF-A02D-898A6D190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F5A36-8D05-4198-81CA-C373B3490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9DB23-B5CA-4937-93EE-69760912E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5D481-12E5-4BC7-B9DC-52BBECB1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DCBAD-1B98-4BB2-A192-B6203CBD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E7549-54EC-4506-826A-A72A87E92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680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02AB-DB25-46EB-B934-AF4721B43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F4E78-A02D-4024-9889-B23ACCD4C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B31A1-4669-4F58-947F-A5B80E607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76355-B0AA-4CA1-9F21-394FFEE8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CEB18-E31E-4836-AE1F-412B88EFC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21D49-C2F0-4883-8DE8-9A6BA796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33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53AC42-04EF-4C65-90AC-5D2C00F5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0" y="-12878"/>
            <a:ext cx="11655381" cy="119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128B8-E8B3-493E-97BF-474EA2850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311" y="1184858"/>
            <a:ext cx="11655380" cy="5013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0EB8A-D75A-4EC0-83E6-02C1019D1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B3E0802C-A10C-4F3E-8F56-61B2FCE045FC}" type="datetimeFigureOut">
              <a:rPr lang="en-GB" smtClean="0"/>
              <a:pPr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750E5-E7E8-40C2-A917-B8FFF067F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D5082-D475-46AC-911F-FD44F0DD3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2C3F64A-E569-41F2-B588-18065901A6A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33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35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bartoszmilewski.com/2014/10/28/category-theory-for-programmers-the-preface/" TargetMode="External"/><Relationship Id="rId2" Type="http://schemas.openxmlformats.org/officeDocument/2006/relationships/hyperlink" Target="https://www.typescriptlang.org/docs/handbook/advanced-typ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mekesser/a-type-of-magic-presentat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C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D56694-37D2-4CBF-B91A-1AE93A5AB927}"/>
              </a:ext>
            </a:extLst>
          </p:cNvPr>
          <p:cNvSpPr/>
          <p:nvPr/>
        </p:nvSpPr>
        <p:spPr>
          <a:xfrm rot="21047723">
            <a:off x="-728707" y="-1208004"/>
            <a:ext cx="15082248" cy="3523438"/>
          </a:xfrm>
          <a:prstGeom prst="rect">
            <a:avLst/>
          </a:prstGeom>
          <a:solidFill>
            <a:srgbClr val="34E8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en-C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F418A5-7330-6442-A930-363483F5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-19487"/>
            <a:ext cx="12192000" cy="34662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0CB353-0CB3-EA4F-A940-0CAEC58FC5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-60845" y="93623"/>
            <a:ext cx="12288313" cy="6916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E58066-4B25-8343-A833-073EEFE3F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86477">
            <a:off x="4971366" y="494704"/>
            <a:ext cx="2918906" cy="1447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FA590C-C682-1744-B441-018C6A809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3850" y="-13699"/>
            <a:ext cx="1970425" cy="3454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F7689-E0E8-F546-85A5-646A96B2B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54378">
            <a:off x="6850894" y="2418940"/>
            <a:ext cx="2942394" cy="16813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AB8961-A76C-F24D-9423-87CA1146658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03" y="381688"/>
            <a:ext cx="2044979" cy="11301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27B47E-728A-8C48-9C9A-94FF5513DCE4}"/>
              </a:ext>
            </a:extLst>
          </p:cNvPr>
          <p:cNvSpPr txBox="1"/>
          <p:nvPr/>
        </p:nvSpPr>
        <p:spPr>
          <a:xfrm>
            <a:off x="326704" y="4209613"/>
            <a:ext cx="1165401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a typeface="+mn-lt"/>
                <a:cs typeface="+mn-lt"/>
              </a:rPr>
              <a:t>It’s a Type of Magic</a:t>
            </a:r>
            <a:endParaRPr lang="en-US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DFB2C2-9B6D-AC41-88DA-EAB900A8E9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76950">
            <a:off x="9485456" y="321007"/>
            <a:ext cx="2466155" cy="2067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33C89A-802F-482C-9B67-73E489F8E087}"/>
              </a:ext>
            </a:extLst>
          </p:cNvPr>
          <p:cNvSpPr txBox="1"/>
          <p:nvPr/>
        </p:nvSpPr>
        <p:spPr>
          <a:xfrm>
            <a:off x="10299181" y="6029995"/>
            <a:ext cx="1683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#CTD2019</a:t>
            </a:r>
            <a:endParaRPr lang="en-CH" sz="28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ED61D3-4DAC-4828-971E-5717183743F7}"/>
              </a:ext>
            </a:extLst>
          </p:cNvPr>
          <p:cNvSpPr txBox="1"/>
          <p:nvPr/>
        </p:nvSpPr>
        <p:spPr>
          <a:xfrm>
            <a:off x="409832" y="6040519"/>
            <a:ext cx="108760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Yacine Mekesser</a:t>
            </a:r>
          </a:p>
        </p:txBody>
      </p:sp>
    </p:spTree>
    <p:extLst>
      <p:ext uri="{BB962C8B-B14F-4D97-AF65-F5344CB8AC3E}">
        <p14:creationId xmlns:p14="http://schemas.microsoft.com/office/powerpoint/2010/main" val="777753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926D-1FFA-4FA8-AE3C-4AA04400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Intuition: Counting inhabitants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BA352-6E16-46EF-BDF0-C02C599B0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Boolean?</a:t>
            </a:r>
          </a:p>
          <a:p>
            <a:endParaRPr lang="de-CH" dirty="0"/>
          </a:p>
          <a:p>
            <a:r>
              <a:rPr lang="de-CH" dirty="0"/>
              <a:t>Integer?</a:t>
            </a:r>
          </a:p>
          <a:p>
            <a:endParaRPr lang="de-CH" dirty="0"/>
          </a:p>
          <a:p>
            <a:r>
              <a:rPr lang="de-CH" dirty="0"/>
              <a:t>String?</a:t>
            </a:r>
          </a:p>
          <a:p>
            <a:endParaRPr lang="en-GB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47F83E5-B92C-433B-9090-D15BB0FCB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" t="35556" r="48709" b="33784"/>
          <a:stretch/>
        </p:blipFill>
        <p:spPr bwMode="auto">
          <a:xfrm>
            <a:off x="648934" y="4530221"/>
            <a:ext cx="2292627" cy="207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774656B7-2570-4880-83EB-832E2874CC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5" t="52664" r="7289" b="7336"/>
          <a:stretch/>
        </p:blipFill>
        <p:spPr bwMode="auto">
          <a:xfrm>
            <a:off x="4052768" y="3388877"/>
            <a:ext cx="3414066" cy="335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E0F33384-9F3B-41BD-B4F0-250AFA193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0" t="3082" r="6522" b="53970"/>
          <a:stretch/>
        </p:blipFill>
        <p:spPr bwMode="auto">
          <a:xfrm>
            <a:off x="7578646" y="2097075"/>
            <a:ext cx="4613354" cy="464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22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92C75-E426-4313-99A1-3BE5A4B55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C#, Java, etc: </a:t>
            </a:r>
            <a:r>
              <a:rPr lang="en-GB" i="1" dirty="0"/>
              <a:t>Nominal</a:t>
            </a:r>
            <a:r>
              <a:rPr lang="en-GB" dirty="0"/>
              <a:t> type systems</a:t>
            </a:r>
          </a:p>
          <a:p>
            <a:r>
              <a:rPr lang="en-GB" dirty="0"/>
              <a:t>TypeScript, Haskell, Elm: types are defined by their shape, </a:t>
            </a:r>
            <a:r>
              <a:rPr lang="en-GB" i="1" dirty="0"/>
              <a:t>not</a:t>
            </a:r>
            <a:r>
              <a:rPr lang="en-GB" dirty="0"/>
              <a:t> their names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CD5BA-7D78-42F9-9A43-A3C28C5D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Structural Type Equality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5DD00-F01B-4F4D-B7CD-C8D29F2B993A}"/>
              </a:ext>
            </a:extLst>
          </p:cNvPr>
          <p:cNvSpPr txBox="1"/>
          <p:nvPr/>
        </p:nvSpPr>
        <p:spPr>
          <a:xfrm>
            <a:off x="574260" y="2568257"/>
            <a:ext cx="9817625" cy="22467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2000">
                <a:solidFill>
                  <a:srgbClr val="569CD6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no compile error, type A is equal to B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144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92C75-E426-4313-99A1-3BE5A4B55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Types can also overlap</a:t>
            </a:r>
          </a:p>
          <a:p>
            <a:r>
              <a:rPr lang="en-GB" dirty="0" err="1"/>
              <a:t>personWithContact</a:t>
            </a:r>
            <a:r>
              <a:rPr lang="en-GB" dirty="0"/>
              <a:t> is a subtype of </a:t>
            </a:r>
            <a:br>
              <a:rPr lang="en-GB" dirty="0"/>
            </a:br>
            <a:r>
              <a:rPr lang="en-GB" dirty="0"/>
              <a:t>both Person and Contact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A583B-750C-4AAD-B57C-A0EDF9940D0F}"/>
              </a:ext>
            </a:extLst>
          </p:cNvPr>
          <p:cNvSpPr txBox="1"/>
          <p:nvPr/>
        </p:nvSpPr>
        <p:spPr>
          <a:xfrm>
            <a:off x="423654" y="1137097"/>
            <a:ext cx="6290930" cy="25545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2000">
                <a:solidFill>
                  <a:srgbClr val="569CD6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declare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/>
              <a:t>function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>
                <a:solidFill>
                  <a:srgbClr val="DCDCAA"/>
                </a:solidFill>
              </a:rPr>
              <a:t>call</a:t>
            </a:r>
            <a:r>
              <a:rPr lang="en-US" dirty="0">
                <a:solidFill>
                  <a:srgbClr val="D4D4D4"/>
                </a:solidFill>
              </a:rPr>
              <a:t>(</a:t>
            </a:r>
            <a:r>
              <a:rPr lang="en-US" dirty="0">
                <a:solidFill>
                  <a:srgbClr val="9CDCFE"/>
                </a:solidFill>
              </a:rPr>
              <a:t>c</a:t>
            </a:r>
            <a:r>
              <a:rPr lang="en-US" dirty="0">
                <a:solidFill>
                  <a:srgbClr val="D4D4D4"/>
                </a:solidFill>
              </a:rPr>
              <a:t>: </a:t>
            </a:r>
            <a:r>
              <a:rPr lang="en-US" dirty="0">
                <a:solidFill>
                  <a:srgbClr val="4EC9B0"/>
                </a:solidFill>
              </a:rPr>
              <a:t>Contact</a:t>
            </a:r>
            <a:r>
              <a:rPr lang="en-US" dirty="0">
                <a:solidFill>
                  <a:srgbClr val="D4D4D4"/>
                </a:solidFill>
              </a:rPr>
              <a:t>): </a:t>
            </a:r>
            <a:r>
              <a:rPr lang="en-US" dirty="0" err="1">
                <a:solidFill>
                  <a:srgbClr val="4EC9B0"/>
                </a:solidFill>
              </a:rPr>
              <a:t>boolean</a:t>
            </a:r>
            <a:r>
              <a:rPr lang="en-US" dirty="0">
                <a:solidFill>
                  <a:srgbClr val="D4D4D4"/>
                </a:solidFill>
              </a:rPr>
              <a:t>;</a:t>
            </a:r>
          </a:p>
          <a:p>
            <a:br>
              <a:rPr lang="en-US" dirty="0">
                <a:solidFill>
                  <a:srgbClr val="D4D4D4"/>
                </a:solidFill>
              </a:rPr>
            </a:br>
            <a:r>
              <a:rPr lang="en-US" dirty="0"/>
              <a:t>var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 err="1">
                <a:solidFill>
                  <a:srgbClr val="9CDCFE"/>
                </a:solidFill>
              </a:rPr>
              <a:t>personWithContact</a:t>
            </a:r>
            <a:r>
              <a:rPr lang="en-US" dirty="0">
                <a:solidFill>
                  <a:srgbClr val="D4D4D4"/>
                </a:solidFill>
              </a:rPr>
              <a:t> = {</a:t>
            </a:r>
          </a:p>
          <a:p>
            <a:r>
              <a:rPr lang="en-US" dirty="0">
                <a:solidFill>
                  <a:srgbClr val="9CDCFE"/>
                </a:solidFill>
              </a:rPr>
              <a:t>name: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>
                <a:solidFill>
                  <a:srgbClr val="CE9178"/>
                </a:solidFill>
              </a:rPr>
              <a:t>"JoJo"</a:t>
            </a:r>
            <a:r>
              <a:rPr lang="en-US" dirty="0">
                <a:solidFill>
                  <a:srgbClr val="D4D4D4"/>
                </a:solidFill>
              </a:rPr>
              <a:t>,</a:t>
            </a:r>
          </a:p>
          <a:p>
            <a:r>
              <a:rPr lang="en-US" dirty="0">
                <a:solidFill>
                  <a:srgbClr val="9CDCFE"/>
                </a:solidFill>
              </a:rPr>
              <a:t>phone: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>
                <a:solidFill>
                  <a:srgbClr val="CE9178"/>
                </a:solidFill>
              </a:rPr>
              <a:t>"079 123 45 67"</a:t>
            </a:r>
            <a:endParaRPr lang="en-US" dirty="0">
              <a:solidFill>
                <a:srgbClr val="D4D4D4"/>
              </a:solidFill>
            </a:endParaRPr>
          </a:p>
          <a:p>
            <a:r>
              <a:rPr lang="en-US" dirty="0">
                <a:solidFill>
                  <a:srgbClr val="D4D4D4"/>
                </a:solidFill>
              </a:rPr>
              <a:t>};</a:t>
            </a:r>
          </a:p>
          <a:p>
            <a:br>
              <a:rPr lang="en-US" dirty="0">
                <a:solidFill>
                  <a:srgbClr val="D4D4D4"/>
                </a:solidFill>
              </a:rPr>
            </a:br>
            <a:r>
              <a:rPr lang="en-US" dirty="0">
                <a:solidFill>
                  <a:srgbClr val="DCDCAA"/>
                </a:solidFill>
              </a:rPr>
              <a:t>call</a:t>
            </a:r>
            <a:r>
              <a:rPr lang="en-US" dirty="0">
                <a:solidFill>
                  <a:srgbClr val="D4D4D4"/>
                </a:solidFill>
              </a:rPr>
              <a:t>(</a:t>
            </a:r>
            <a:r>
              <a:rPr lang="en-US" dirty="0" err="1">
                <a:solidFill>
                  <a:srgbClr val="9CDCFE"/>
                </a:solidFill>
              </a:rPr>
              <a:t>personWithContact</a:t>
            </a:r>
            <a:r>
              <a:rPr lang="en-US" dirty="0">
                <a:solidFill>
                  <a:srgbClr val="D4D4D4"/>
                </a:solidFill>
              </a:rPr>
              <a:t>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CD5BA-7D78-42F9-9A43-A3C28C5D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Structural Type Equality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EDABCB-C94C-437B-B1DD-0946E6D0E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9147" r="3327" b="43566"/>
          <a:stretch/>
        </p:blipFill>
        <p:spPr bwMode="auto">
          <a:xfrm>
            <a:off x="6490289" y="3024350"/>
            <a:ext cx="5588745" cy="372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710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4449A3-B222-4C65-9660-9075B9C8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Basic </a:t>
            </a:r>
            <a:r>
              <a:rPr lang="de-CH" dirty="0" err="1"/>
              <a:t>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3930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9B9E-4CF6-4D7C-8C93-37477D09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Singleton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4710B-43EB-4A50-81F2-5D5D6C77B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inhabitant</a:t>
            </a:r>
            <a:endParaRPr lang="de-CH" dirty="0"/>
          </a:p>
          <a:p>
            <a:endParaRPr lang="de-CH" dirty="0"/>
          </a:p>
          <a:p>
            <a:r>
              <a:rPr lang="de-CH" dirty="0"/>
              <a:t>In </a:t>
            </a:r>
            <a:r>
              <a:rPr lang="de-CH" dirty="0" err="1"/>
              <a:t>Typescript</a:t>
            </a:r>
            <a:r>
              <a:rPr lang="de-CH" dirty="0"/>
              <a:t>: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CAC0203-0BF0-4A90-A562-D96744421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4" t="43929" r="29255" b="29211"/>
          <a:stretch/>
        </p:blipFill>
        <p:spPr bwMode="auto">
          <a:xfrm>
            <a:off x="8039443" y="1526325"/>
            <a:ext cx="3831849" cy="351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5A615F-35D3-40E0-B270-F323201AACBC}"/>
              </a:ext>
            </a:extLst>
          </p:cNvPr>
          <p:cNvSpPr/>
          <p:nvPr/>
        </p:nvSpPr>
        <p:spPr>
          <a:xfrm>
            <a:off x="1184927" y="4722768"/>
            <a:ext cx="371127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foo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"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foo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"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ACDF3-0179-4497-8758-F02BE247C24B}"/>
              </a:ext>
            </a:extLst>
          </p:cNvPr>
          <p:cNvSpPr/>
          <p:nvPr/>
        </p:nvSpPr>
        <p:spPr>
          <a:xfrm>
            <a:off x="1184927" y="5340113"/>
            <a:ext cx="260119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5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F1EBD1-BA5E-4717-AC83-43F0E175553A}"/>
              </a:ext>
            </a:extLst>
          </p:cNvPr>
          <p:cNvSpPr/>
          <p:nvPr/>
        </p:nvSpPr>
        <p:spPr>
          <a:xfrm>
            <a:off x="1184927" y="4105423"/>
            <a:ext cx="314701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de-CH" sz="20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de-CH" sz="200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de-CH" sz="200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>
                <a:solidFill>
                  <a:srgbClr val="6A9955"/>
                </a:solidFill>
                <a:latin typeface="Consolas" panose="020B0609020204030204" pitchFamily="49" charset="0"/>
              </a:rPr>
              <a:t>// null</a:t>
            </a:r>
            <a:endParaRPr lang="de-CH" sz="20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A52AA5-3753-44A7-943C-05C785A96AD1}"/>
              </a:ext>
            </a:extLst>
          </p:cNvPr>
          <p:cNvSpPr/>
          <p:nvPr/>
        </p:nvSpPr>
        <p:spPr>
          <a:xfrm>
            <a:off x="1184927" y="3488078"/>
            <a:ext cx="286488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undefined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405BC7-B2A0-44A7-9368-BDC968E6D1E7}"/>
              </a:ext>
            </a:extLst>
          </p:cNvPr>
          <p:cNvGrpSpPr/>
          <p:nvPr/>
        </p:nvGrpSpPr>
        <p:grpSpPr>
          <a:xfrm>
            <a:off x="5063839" y="4640470"/>
            <a:ext cx="2752895" cy="1220932"/>
            <a:chOff x="5118908" y="4578235"/>
            <a:chExt cx="2752895" cy="12209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322AF8-0ECE-48C7-B9E1-98A0C715A938}"/>
                </a:ext>
              </a:extLst>
            </p:cNvPr>
            <p:cNvSpPr txBox="1"/>
            <p:nvPr/>
          </p:nvSpPr>
          <p:spPr>
            <a:xfrm>
              <a:off x="5648149" y="4902791"/>
              <a:ext cx="22236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800" dirty="0">
                  <a:latin typeface="Roboto" panose="02000000000000000000" pitchFamily="2" charset="0"/>
                  <a:ea typeface="Roboto" panose="02000000000000000000" pitchFamily="2" charset="0"/>
                </a:rPr>
                <a:t>Type Literals</a:t>
              </a:r>
              <a:endParaRPr lang="en-GB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B39530EE-6545-4D53-86A8-DAFB3F411F9B}"/>
                </a:ext>
              </a:extLst>
            </p:cNvPr>
            <p:cNvSpPr/>
            <p:nvPr/>
          </p:nvSpPr>
          <p:spPr>
            <a:xfrm>
              <a:off x="5118908" y="4578235"/>
              <a:ext cx="306532" cy="1220932"/>
            </a:xfrm>
            <a:prstGeom prst="rightBrace">
              <a:avLst>
                <a:gd name="adj1" fmla="val 39102"/>
                <a:gd name="adj2" fmla="val 48298"/>
              </a:avLst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90073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43706-69D0-401F-BF0C-12133E76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Top </a:t>
            </a:r>
            <a:r>
              <a:rPr lang="de-CH" dirty="0" err="1"/>
              <a:t>Types</a:t>
            </a:r>
            <a:endParaRPr lang="en-GB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D9C3E15-E5CB-4DB9-AB21-F41F744A74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2" t="10628" r="2333" b="62641"/>
          <a:stretch/>
        </p:blipFill>
        <p:spPr bwMode="auto">
          <a:xfrm>
            <a:off x="7659356" y="4031117"/>
            <a:ext cx="3474599" cy="263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B7BE1223-A0C9-4D41-AD43-E79D44A8B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7" r="53780" b="61482"/>
          <a:stretch/>
        </p:blipFill>
        <p:spPr bwMode="auto">
          <a:xfrm>
            <a:off x="716288" y="3877511"/>
            <a:ext cx="3230424" cy="29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B7E1B6-07FE-4F11-A12A-CFA7EFDB40BC}"/>
              </a:ext>
            </a:extLst>
          </p:cNvPr>
          <p:cNvSpPr/>
          <p:nvPr/>
        </p:nvSpPr>
        <p:spPr>
          <a:xfrm>
            <a:off x="899056" y="2702732"/>
            <a:ext cx="2864887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"foo"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de-CH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CH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CH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someFunction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1A84F2-C294-406A-97D5-D9284F6C3240}"/>
              </a:ext>
            </a:extLst>
          </p:cNvPr>
          <p:cNvSpPr/>
          <p:nvPr/>
        </p:nvSpPr>
        <p:spPr>
          <a:xfrm>
            <a:off x="6936893" y="2702731"/>
            <a:ext cx="4698722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42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de-CH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de-CH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de-CH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type </a:t>
            </a:r>
            <a:r>
              <a:rPr lang="de-CH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error</a:t>
            </a:r>
            <a:endParaRPr lang="de-CH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f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type error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F104E4-A727-42D6-99D1-E79C7FDA811C}"/>
              </a:ext>
            </a:extLst>
          </p:cNvPr>
          <p:cNvSpPr txBox="1">
            <a:spLocks/>
          </p:cNvSpPr>
          <p:nvPr/>
        </p:nvSpPr>
        <p:spPr>
          <a:xfrm>
            <a:off x="268311" y="1184858"/>
            <a:ext cx="11655380" cy="5013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Also </a:t>
            </a:r>
            <a:r>
              <a:rPr lang="de-CH" i="1" dirty="0"/>
              <a:t>universal supertype</a:t>
            </a:r>
            <a:r>
              <a:rPr lang="de-CH" dirty="0"/>
              <a:t>,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every</a:t>
            </a:r>
            <a:r>
              <a:rPr lang="de-CH" dirty="0"/>
              <a:t> possible </a:t>
            </a:r>
            <a:r>
              <a:rPr lang="de-CH" dirty="0" err="1"/>
              <a:t>value</a:t>
            </a:r>
            <a:r>
              <a:rPr lang="de-CH" dirty="0"/>
              <a:t>,</a:t>
            </a:r>
            <a:br>
              <a:rPr lang="de-CH" dirty="0"/>
            </a:br>
            <a:r>
              <a:rPr lang="de-CH" dirty="0" err="1"/>
              <a:t>equals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universal </a:t>
            </a:r>
            <a:r>
              <a:rPr lang="de-CH" dirty="0" err="1"/>
              <a:t>set</a:t>
            </a:r>
            <a:r>
              <a:rPr lang="de-CH" dirty="0"/>
              <a:t> </a:t>
            </a:r>
            <a:r>
              <a:rPr lang="de-CH" i="1" dirty="0"/>
              <a:t>U</a:t>
            </a:r>
          </a:p>
          <a:p>
            <a:r>
              <a:rPr lang="en-GB" dirty="0"/>
              <a:t>In typescript: </a:t>
            </a:r>
            <a:r>
              <a:rPr lang="en-GB" b="1" dirty="0"/>
              <a:t>any</a:t>
            </a:r>
            <a:r>
              <a:rPr lang="en-GB" dirty="0"/>
              <a:t> and </a:t>
            </a:r>
            <a:r>
              <a:rPr lang="en-GB" b="1" dirty="0" err="1"/>
              <a:t>unkown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1173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unknown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9" y="1184858"/>
            <a:ext cx="11655380" cy="31700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walkSpeed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()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tryQuack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DDB022-D26E-4925-8637-646E777D850E}"/>
              </a:ext>
            </a:extLst>
          </p:cNvPr>
          <p:cNvCxnSpPr>
            <a:cxnSpLocks/>
          </p:cNvCxnSpPr>
          <p:nvPr/>
        </p:nvCxnSpPr>
        <p:spPr>
          <a:xfrm>
            <a:off x="1614316" y="4008043"/>
            <a:ext cx="1278296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09D783EA-8F4B-4684-A8A6-BCF612820F7A}"/>
              </a:ext>
            </a:extLst>
          </p:cNvPr>
          <p:cNvSpPr/>
          <p:nvPr/>
        </p:nvSpPr>
        <p:spPr>
          <a:xfrm>
            <a:off x="4384961" y="3912419"/>
            <a:ext cx="5679415" cy="2227521"/>
          </a:xfrm>
          <a:prstGeom prst="wedgeEllipseCallout">
            <a:avLst>
              <a:gd name="adj1" fmla="val -67298"/>
              <a:gd name="adj2" fmla="val -4815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Operations on an object of type unknown are not allowed</a:t>
            </a:r>
          </a:p>
        </p:txBody>
      </p:sp>
    </p:spTree>
    <p:extLst>
      <p:ext uri="{BB962C8B-B14F-4D97-AF65-F5344CB8AC3E}">
        <p14:creationId xmlns:p14="http://schemas.microsoft.com/office/powerpoint/2010/main" val="42048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unknown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9" y="1184858"/>
            <a:ext cx="11655380" cy="4401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walkSpeed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()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isDuck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is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walkSpeed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number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    &amp;&amp; </a:t>
            </a: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tryQuack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isDuck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Wasn't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 a duck, sorry."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623B41D5-776A-4225-9113-B7D71F12376B}"/>
              </a:ext>
            </a:extLst>
          </p:cNvPr>
          <p:cNvSpPr/>
          <p:nvPr/>
        </p:nvSpPr>
        <p:spPr>
          <a:xfrm>
            <a:off x="6747559" y="3098589"/>
            <a:ext cx="4152014" cy="2939902"/>
          </a:xfrm>
          <a:prstGeom prst="wedgeEllipseCallout">
            <a:avLst>
              <a:gd name="adj1" fmla="val -112826"/>
              <a:gd name="adj2" fmla="val -11699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compiler knows that x must be of type Duck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D09025C-F453-4218-91AB-406A21621308}"/>
              </a:ext>
            </a:extLst>
          </p:cNvPr>
          <p:cNvSpPr/>
          <p:nvPr/>
        </p:nvSpPr>
        <p:spPr>
          <a:xfrm>
            <a:off x="8374638" y="327271"/>
            <a:ext cx="2997076" cy="1211912"/>
          </a:xfrm>
          <a:prstGeom prst="wedgeEllipseCallout">
            <a:avLst>
              <a:gd name="adj1" fmla="val -89765"/>
              <a:gd name="adj2" fmla="val 6612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guard</a:t>
            </a:r>
          </a:p>
        </p:txBody>
      </p:sp>
    </p:spTree>
    <p:extLst>
      <p:ext uri="{BB962C8B-B14F-4D97-AF65-F5344CB8AC3E}">
        <p14:creationId xmlns:p14="http://schemas.microsoft.com/office/powerpoint/2010/main" val="30528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20761-7D5F-4D6F-8AED-A7C28819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Bottom Type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53FD85-F4C2-4F60-99D8-0666348DE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 type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b="1" dirty="0" err="1"/>
              <a:t>contains</a:t>
            </a:r>
            <a:r>
              <a:rPr lang="de-CH" b="1" dirty="0"/>
              <a:t> </a:t>
            </a:r>
            <a:r>
              <a:rPr lang="de-CH" b="1" dirty="0" err="1"/>
              <a:t>no</a:t>
            </a:r>
            <a:r>
              <a:rPr lang="de-CH" b="1" dirty="0"/>
              <a:t> </a:t>
            </a:r>
            <a:r>
              <a:rPr lang="de-CH" b="1" dirty="0" err="1"/>
              <a:t>values</a:t>
            </a:r>
            <a:r>
              <a:rPr lang="de-CH" dirty="0"/>
              <a:t>, </a:t>
            </a:r>
            <a:r>
              <a:rPr lang="de-CH" dirty="0" err="1"/>
              <a:t>equals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empty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Ø</a:t>
            </a:r>
            <a:endParaRPr lang="de-CH" b="1" dirty="0"/>
          </a:p>
          <a:p>
            <a:endParaRPr lang="de-CH" b="1" dirty="0"/>
          </a:p>
          <a:p>
            <a:endParaRPr lang="de-CH" b="1" dirty="0"/>
          </a:p>
          <a:p>
            <a:endParaRPr lang="de-CH" b="1" dirty="0"/>
          </a:p>
          <a:p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several</a:t>
            </a:r>
            <a:r>
              <a:rPr lang="de-CH" dirty="0"/>
              <a:t> </a:t>
            </a:r>
            <a:r>
              <a:rPr lang="de-CH" dirty="0" err="1"/>
              <a:t>interesting</a:t>
            </a:r>
            <a:r>
              <a:rPr lang="de-CH" dirty="0"/>
              <a:t> </a:t>
            </a:r>
            <a:r>
              <a:rPr lang="de-CH" dirty="0" err="1"/>
              <a:t>applications</a:t>
            </a:r>
            <a:r>
              <a:rPr lang="de-CH" dirty="0"/>
              <a:t>,</a:t>
            </a:r>
            <a:br>
              <a:rPr lang="de-CH" dirty="0"/>
            </a:br>
            <a:r>
              <a:rPr lang="de-CH" dirty="0" err="1"/>
              <a:t>similar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0 in </a:t>
            </a:r>
            <a:r>
              <a:rPr lang="de-CH" dirty="0" err="1"/>
              <a:t>algebra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ever</a:t>
            </a:r>
            <a:r>
              <a:rPr lang="de-CH" dirty="0"/>
              <a:t> </a:t>
            </a:r>
            <a:r>
              <a:rPr lang="de-CH" dirty="0" err="1"/>
              <a:t>reaches</a:t>
            </a:r>
            <a:r>
              <a:rPr lang="de-CH" dirty="0"/>
              <a:t> a</a:t>
            </a:r>
            <a:br>
              <a:rPr lang="de-CH" dirty="0"/>
            </a:br>
            <a:r>
              <a:rPr lang="de-CH" dirty="0" err="1"/>
              <a:t>never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will not </a:t>
            </a:r>
            <a:r>
              <a:rPr lang="de-CH" dirty="0" err="1"/>
              <a:t>compile</a:t>
            </a:r>
            <a:endParaRPr lang="de-CH" dirty="0"/>
          </a:p>
          <a:p>
            <a:endParaRPr lang="de-CH" dirty="0"/>
          </a:p>
          <a:p>
            <a:endParaRPr lang="en-GB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E4BFA89-07F5-4DA9-8AF8-F57C5DBBC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7806" r="14579" b="7963"/>
          <a:stretch/>
        </p:blipFill>
        <p:spPr bwMode="auto">
          <a:xfrm>
            <a:off x="8522145" y="3429000"/>
            <a:ext cx="3185850" cy="3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05B7DB-51B5-425D-9E43-EC9C8AC702A4}"/>
              </a:ext>
            </a:extLst>
          </p:cNvPr>
          <p:cNvSpPr/>
          <p:nvPr/>
        </p:nvSpPr>
        <p:spPr>
          <a:xfrm>
            <a:off x="555037" y="2151455"/>
            <a:ext cx="5404043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({} </a:t>
            </a:r>
            <a:r>
              <a:rPr lang="en-US" sz="20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Error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836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85EE2-6B98-470E-B174-9AE22D22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Types as Sets: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08E96-ACD3-4500-8EEF-3BFB5CFE0C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de-CH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br>
                  <a:rPr lang="en-GB" dirty="0"/>
                </a:br>
                <a:r>
                  <a:rPr lang="en-GB" dirty="0"/>
                  <a:t>E.g.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CH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⊇∅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08E96-ACD3-4500-8EEF-3BFB5CFE0C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38BAC-1BA8-41F7-9F82-89A996A0C9A7}"/>
                  </a:ext>
                </a:extLst>
              </p:cNvPr>
              <p:cNvSpPr txBox="1"/>
              <p:nvPr/>
            </p:nvSpPr>
            <p:spPr>
              <a:xfrm>
                <a:off x="268309" y="1030292"/>
                <a:ext cx="3892348" cy="3231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never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>
                          <a:latin typeface="Cambria Math" panose="02040503050406030204" pitchFamily="18" charset="0"/>
                        </a:rPr>
                        <m:t>any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CH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unknown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null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𝑛𝑢𝑙𝑙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foo</m:t>
                      </m:r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={"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𝑓𝑜𝑜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"}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CH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2, …</m:t>
                          </m:r>
                        </m:e>
                      </m:d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br>
                  <a:rPr lang="de-CH" sz="2800" dirty="0">
                    <a:ea typeface="Cambria Math" panose="02040503050406030204" pitchFamily="18" charset="0"/>
                  </a:rPr>
                </a:br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38BAC-1BA8-41F7-9F82-89A996A0C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1030292"/>
                <a:ext cx="3892348" cy="32316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644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F49A9E3E-0E87-4926-8F6B-26AA9E92F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2238375"/>
            <a:ext cx="6477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774288-ECF8-4EF7-818A-A96D9AD093A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14638" y="4359275"/>
            <a:ext cx="6562725" cy="520700"/>
          </a:xfrm>
        </p:spPr>
        <p:txBody>
          <a:bodyPr/>
          <a:lstStyle/>
          <a:p>
            <a:pPr marL="0" indent="0" algn="ctr">
              <a:buNone/>
            </a:pPr>
            <a:r>
              <a:rPr lang="de-CH" dirty="0"/>
              <a:t>J</a:t>
            </a:r>
            <a:r>
              <a:rPr lang="en-GB" dirty="0" err="1"/>
              <a:t>ust</a:t>
            </a:r>
            <a:r>
              <a:rPr lang="en-GB" dirty="0"/>
              <a:t> JavaScript with type annotations?</a:t>
            </a:r>
          </a:p>
        </p:txBody>
      </p:sp>
    </p:spTree>
    <p:extLst>
      <p:ext uri="{BB962C8B-B14F-4D97-AF65-F5344CB8AC3E}">
        <p14:creationId xmlns:p14="http://schemas.microsoft.com/office/powerpoint/2010/main" val="239930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28CD-7B17-47C6-BCBA-9D6CD6CA6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Combining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0213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5DB15-1209-43E4-986E-41FC6959A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As </a:t>
            </a:r>
            <a:r>
              <a:rPr lang="de-CH" dirty="0" err="1"/>
              <a:t>sets</a:t>
            </a:r>
            <a:r>
              <a:rPr lang="de-CH" dirty="0"/>
              <a:t>: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Objects </a:t>
            </a:r>
            <a:r>
              <a:rPr lang="de-CH" dirty="0" err="1"/>
              <a:t>of</a:t>
            </a:r>
            <a:r>
              <a:rPr lang="de-CH" dirty="0"/>
              <a:t> an </a:t>
            </a:r>
            <a:r>
              <a:rPr lang="de-CH" dirty="0" err="1"/>
              <a:t>intersection</a:t>
            </a:r>
            <a:r>
              <a:rPr lang="de-CH" dirty="0"/>
              <a:t> type</a:t>
            </a:r>
            <a:br>
              <a:rPr lang="de-CH" dirty="0"/>
            </a:br>
            <a:r>
              <a:rPr lang="de-CH" dirty="0"/>
              <a:t>must </a:t>
            </a:r>
            <a:r>
              <a:rPr lang="en-GB" dirty="0"/>
              <a:t>contain properties of both types</a:t>
            </a:r>
            <a:endParaRPr lang="de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7E3144-7B7B-4433-B606-833566E4A31D}"/>
              </a:ext>
            </a:extLst>
          </p:cNvPr>
          <p:cNvSpPr/>
          <p:nvPr/>
        </p:nvSpPr>
        <p:spPr>
          <a:xfrm>
            <a:off x="580090" y="4230897"/>
            <a:ext cx="5630067" cy="2308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"JoJo"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phone: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"079 123 45 67"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7E154-CCC3-40FD-B8E9-B518899A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Intersection</a:t>
            </a:r>
            <a:r>
              <a:rPr lang="de-CH" dirty="0"/>
              <a:t> Type</a:t>
            </a:r>
            <a:endParaRPr lang="en-GB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7B553CD-9EB2-46F4-8A96-775D47987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7" r="6506" b="35510"/>
          <a:stretch/>
        </p:blipFill>
        <p:spPr bwMode="auto">
          <a:xfrm>
            <a:off x="6521936" y="1472941"/>
            <a:ext cx="5784706" cy="391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977A29-7F8D-46FA-94A1-EA0D78912994}"/>
                  </a:ext>
                </a:extLst>
              </p:cNvPr>
              <p:cNvSpPr txBox="1"/>
              <p:nvPr/>
            </p:nvSpPr>
            <p:spPr>
              <a:xfrm>
                <a:off x="2147815" y="914309"/>
                <a:ext cx="2061334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6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977A29-7F8D-46FA-94A1-EA0D78912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815" y="914309"/>
                <a:ext cx="206133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9736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2F58F-B18C-4DBF-8DA0-499E20194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Union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A3724-DBE1-48EC-8EEE-B09AA68C4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As Sets:</a:t>
            </a:r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</a:t>
            </a:r>
            <a:br>
              <a:rPr lang="de-CH" dirty="0"/>
            </a:b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5BCF33-FD72-4DFA-97FF-BFE8F5E81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1" r="5078" b="35147"/>
          <a:stretch/>
        </p:blipFill>
        <p:spPr bwMode="auto">
          <a:xfrm>
            <a:off x="6406800" y="1450773"/>
            <a:ext cx="5785200" cy="395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C36A72-CCF9-4E47-8795-8CD893FFF99A}"/>
              </a:ext>
            </a:extLst>
          </p:cNvPr>
          <p:cNvSpPr/>
          <p:nvPr/>
        </p:nvSpPr>
        <p:spPr>
          <a:xfrm>
            <a:off x="588120" y="3816201"/>
            <a:ext cx="3429144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h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h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"hello"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h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42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10794-C4AE-4856-BEF0-77A5B6BAD1E4}"/>
                  </a:ext>
                </a:extLst>
              </p:cNvPr>
              <p:cNvSpPr txBox="1"/>
              <p:nvPr/>
            </p:nvSpPr>
            <p:spPr>
              <a:xfrm>
                <a:off x="2194288" y="904401"/>
                <a:ext cx="2061334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6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10794-C4AE-4856-BEF0-77A5B6BAD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288" y="904401"/>
                <a:ext cx="206133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B909751-A8CD-4581-B8C4-BC3814F4F2FE}"/>
              </a:ext>
            </a:extLst>
          </p:cNvPr>
          <p:cNvSpPr/>
          <p:nvPr/>
        </p:nvSpPr>
        <p:spPr>
          <a:xfrm>
            <a:off x="588120" y="5886141"/>
            <a:ext cx="7802136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Workdays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"Mon"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"Tue"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Wed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"Thu"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Fri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Weekdays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Workdays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"Sat"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"Sun"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708793-BC8E-4777-B675-01A497AB8D45}"/>
              </a:ext>
            </a:extLst>
          </p:cNvPr>
          <p:cNvSpPr/>
          <p:nvPr/>
        </p:nvSpPr>
        <p:spPr>
          <a:xfrm>
            <a:off x="588120" y="5158947"/>
            <a:ext cx="766107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MyBoolean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false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MyBoolean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boolean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18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9DF8C-CB41-4912-99AD-C12E6EC9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set algebra</a:t>
            </a:r>
          </a:p>
        </p:txBody>
      </p:sp>
      <p:sp>
        <p:nvSpPr>
          <p:cNvPr id="5" name="AutoShape 4" descr="{\displaystyle A\cup B=B\cup A}">
            <a:extLst>
              <a:ext uri="{FF2B5EF4-FFF2-40B4-BE49-F238E27FC236}">
                <a16:creationId xmlns:a16="http://schemas.microsoft.com/office/drawing/2014/main" id="{EC0B17A9-4BA9-4D86-AF4E-1A7DB4B10F7C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GB" dirty="0"/>
              <a:t>Identity Laws: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Commutativity:				Associativity: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And others apply as well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277E92A-8F46-4801-88B9-7F76E38435D1}"/>
                  </a:ext>
                </a:extLst>
              </p:cNvPr>
              <p:cNvSpPr/>
              <p:nvPr/>
            </p:nvSpPr>
            <p:spPr>
              <a:xfrm>
                <a:off x="268309" y="1597764"/>
                <a:ext cx="2018277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∪Ø=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277E92A-8F46-4801-88B9-7F76E3843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1597764"/>
                <a:ext cx="201827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EC8325-B864-4901-AA1C-2539D63817F6}"/>
                  </a:ext>
                </a:extLst>
              </p:cNvPr>
              <p:cNvSpPr/>
              <p:nvPr/>
            </p:nvSpPr>
            <p:spPr>
              <a:xfrm>
                <a:off x="268309" y="2120984"/>
                <a:ext cx="2040071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EC8325-B864-4901-AA1C-2539D6381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2120984"/>
                <a:ext cx="204007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C2A9C1B-1BAB-43E7-A7D3-DDD91C59F591}"/>
              </a:ext>
            </a:extLst>
          </p:cNvPr>
          <p:cNvSpPr/>
          <p:nvPr/>
        </p:nvSpPr>
        <p:spPr>
          <a:xfrm>
            <a:off x="3637754" y="1597764"/>
            <a:ext cx="5827236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x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x = number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&amp;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y = number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C15F32-A083-4CB3-8435-99FE8AD0179F}"/>
                  </a:ext>
                </a:extLst>
              </p:cNvPr>
              <p:cNvSpPr/>
              <p:nvPr/>
            </p:nvSpPr>
            <p:spPr>
              <a:xfrm>
                <a:off x="268309" y="369057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C15F32-A083-4CB3-8435-99FE8AD017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3690577"/>
                <a:ext cx="240708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91F55C-8D1B-4D74-84B5-EBD77B7B6B5C}"/>
                  </a:ext>
                </a:extLst>
              </p:cNvPr>
              <p:cNvSpPr/>
              <p:nvPr/>
            </p:nvSpPr>
            <p:spPr>
              <a:xfrm>
                <a:off x="268309" y="421379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91F55C-8D1B-4D74-84B5-EBD77B7B6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4213797"/>
                <a:ext cx="240708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5C03BF4-78F6-485A-9361-DF7A56D66456}"/>
                  </a:ext>
                </a:extLst>
              </p:cNvPr>
              <p:cNvSpPr/>
              <p:nvPr/>
            </p:nvSpPr>
            <p:spPr>
              <a:xfrm>
                <a:off x="5712179" y="369057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5C03BF4-78F6-485A-9361-DF7A56D66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179" y="3690577"/>
                <a:ext cx="2407084" cy="523220"/>
              </a:xfrm>
              <a:prstGeom prst="rect">
                <a:avLst/>
              </a:prstGeom>
              <a:blipFill>
                <a:blip r:embed="rId7"/>
                <a:stretch>
                  <a:fillRect r="-711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C5B2CF-C2E5-4830-B046-68EC03CA1FDE}"/>
                  </a:ext>
                </a:extLst>
              </p:cNvPr>
              <p:cNvSpPr/>
              <p:nvPr/>
            </p:nvSpPr>
            <p:spPr>
              <a:xfrm>
                <a:off x="5712179" y="421379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C5B2CF-C2E5-4830-B046-68EC03CA1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179" y="4213797"/>
                <a:ext cx="2407084" cy="523220"/>
              </a:xfrm>
              <a:prstGeom prst="rect">
                <a:avLst/>
              </a:prstGeom>
              <a:blipFill>
                <a:blip r:embed="rId8"/>
                <a:stretch>
                  <a:fillRect r="-711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287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2444B-B06D-4304-BF5F-8EB2A8B9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Union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B95B-3384-4DDC-81EC-8F6D72C7A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96E95-A902-4AE8-ABF1-5298989E973F}"/>
              </a:ext>
            </a:extLst>
          </p:cNvPr>
          <p:cNvSpPr/>
          <p:nvPr/>
        </p:nvSpPr>
        <p:spPr>
          <a:xfrm>
            <a:off x="268308" y="1184858"/>
            <a:ext cx="11655379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5BAFB4-5527-45A9-9EF0-F9652486BD78}"/>
              </a:ext>
            </a:extLst>
          </p:cNvPr>
          <p:cNvCxnSpPr/>
          <p:nvPr/>
        </p:nvCxnSpPr>
        <p:spPr>
          <a:xfrm>
            <a:off x="1405140" y="1814678"/>
            <a:ext cx="296562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8FEAD1C-6C27-4958-A8CB-784DA32AD5E1}"/>
              </a:ext>
            </a:extLst>
          </p:cNvPr>
          <p:cNvSpPr/>
          <p:nvPr/>
        </p:nvSpPr>
        <p:spPr>
          <a:xfrm>
            <a:off x="3368961" y="2015880"/>
            <a:ext cx="3971261" cy="2227521"/>
          </a:xfrm>
          <a:prstGeom prst="wedgeEllipseCallout">
            <a:avLst>
              <a:gd name="adj1" fmla="val -67298"/>
              <a:gd name="adj2" fmla="val -4815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string cannot be multiplied</a:t>
            </a:r>
          </a:p>
        </p:txBody>
      </p:sp>
    </p:spTree>
    <p:extLst>
      <p:ext uri="{BB962C8B-B14F-4D97-AF65-F5344CB8AC3E}">
        <p14:creationId xmlns:p14="http://schemas.microsoft.com/office/powerpoint/2010/main" val="156824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2444B-B06D-4304-BF5F-8EB2A8B9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Union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B95B-3384-4DDC-81EC-8F6D72C7A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96E95-A902-4AE8-ABF1-5298989E973F}"/>
              </a:ext>
            </a:extLst>
          </p:cNvPr>
          <p:cNvSpPr/>
          <p:nvPr/>
        </p:nvSpPr>
        <p:spPr>
          <a:xfrm>
            <a:off x="268308" y="1184858"/>
            <a:ext cx="11655379" cy="2031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"number"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toString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88E1AC2E-FB8E-4F8B-985B-6C2B2C419CC6}"/>
              </a:ext>
            </a:extLst>
          </p:cNvPr>
          <p:cNvSpPr/>
          <p:nvPr/>
        </p:nvSpPr>
        <p:spPr>
          <a:xfrm>
            <a:off x="6490571" y="2733240"/>
            <a:ext cx="4152014" cy="2939902"/>
          </a:xfrm>
          <a:prstGeom prst="wedgeEllipseCallout">
            <a:avLst>
              <a:gd name="adj1" fmla="val -62446"/>
              <a:gd name="adj2" fmla="val -44835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control flow analysis infers the type of x in both cases</a:t>
            </a:r>
          </a:p>
        </p:txBody>
      </p:sp>
    </p:spTree>
    <p:extLst>
      <p:ext uri="{BB962C8B-B14F-4D97-AF65-F5344CB8AC3E}">
        <p14:creationId xmlns:p14="http://schemas.microsoft.com/office/powerpoint/2010/main" val="26190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1041F8-A999-443E-A904-F6E54888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Discriminated</a:t>
            </a:r>
            <a:r>
              <a:rPr lang="de-CH" dirty="0"/>
              <a:t> </a:t>
            </a:r>
            <a:r>
              <a:rPr lang="de-CH" dirty="0" err="1"/>
              <a:t>Unions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6693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FFA976-6B3B-4F09-9B85-8D4D414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Opaque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95F25D-3B2E-4945-98C3-0853C548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structural</a:t>
            </a:r>
            <a:r>
              <a:rPr lang="de-CH" dirty="0"/>
              <a:t> type </a:t>
            </a:r>
            <a:r>
              <a:rPr lang="de-CH" dirty="0" err="1"/>
              <a:t>equality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stand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way</a:t>
            </a:r>
            <a:endParaRPr lang="de-CH" dirty="0"/>
          </a:p>
          <a:p>
            <a:endParaRPr lang="de-CH" dirty="0"/>
          </a:p>
          <a:p>
            <a:r>
              <a:rPr lang="en-GB" dirty="0"/>
              <a:t>Sometimes we want to differentiate values with identical structure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C17C2-3B42-4FC7-9927-B883391ED594}"/>
              </a:ext>
            </a:extLst>
          </p:cNvPr>
          <p:cNvSpPr/>
          <p:nvPr/>
        </p:nvSpPr>
        <p:spPr>
          <a:xfrm>
            <a:off x="268309" y="3429000"/>
            <a:ext cx="11655380" cy="25545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`User: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"hunter2"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valid, but not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what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we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want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298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FFA976-6B3B-4F09-9B85-8D4D414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Opaque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95F25D-3B2E-4945-98C3-0853C548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to make your types “Opaque”?</a:t>
            </a:r>
          </a:p>
          <a:p>
            <a:pPr lvl="1"/>
            <a:r>
              <a:rPr lang="en-GB" dirty="0"/>
              <a:t>Type Literals</a:t>
            </a:r>
          </a:p>
          <a:p>
            <a:pPr lvl="1"/>
            <a:r>
              <a:rPr lang="en-GB" dirty="0"/>
              <a:t>Intersection Types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C17C2-3B42-4FC7-9927-B883391ED594}"/>
              </a:ext>
            </a:extLst>
          </p:cNvPr>
          <p:cNvSpPr/>
          <p:nvPr/>
        </p:nvSpPr>
        <p:spPr>
          <a:xfrm>
            <a:off x="268309" y="3429000"/>
            <a:ext cx="11655380" cy="25545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&amp;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"Username"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&amp;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"Password"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`User: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"hunter2"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compiler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prevents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us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from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misusing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sensitive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data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B3CA19-212E-4411-AD59-4591B2C549E2}"/>
              </a:ext>
            </a:extLst>
          </p:cNvPr>
          <p:cNvCxnSpPr>
            <a:cxnSpLocks/>
          </p:cNvCxnSpPr>
          <p:nvPr/>
        </p:nvCxnSpPr>
        <p:spPr>
          <a:xfrm>
            <a:off x="2499663" y="5983545"/>
            <a:ext cx="505626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655008EA-0114-4A25-8393-B8A834AFC399}"/>
              </a:ext>
            </a:extLst>
          </p:cNvPr>
          <p:cNvSpPr/>
          <p:nvPr/>
        </p:nvSpPr>
        <p:spPr>
          <a:xfrm>
            <a:off x="8430030" y="1255351"/>
            <a:ext cx="4152014" cy="2939902"/>
          </a:xfrm>
          <a:prstGeom prst="wedgeEllipseCallout">
            <a:avLst>
              <a:gd name="adj1" fmla="val -83066"/>
              <a:gd name="adj2" fmla="val 35796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These types are now (structurally) different!</a:t>
            </a:r>
          </a:p>
        </p:txBody>
      </p:sp>
    </p:spTree>
    <p:extLst>
      <p:ext uri="{BB962C8B-B14F-4D97-AF65-F5344CB8AC3E}">
        <p14:creationId xmlns:p14="http://schemas.microsoft.com/office/powerpoint/2010/main" val="181371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FFA976-6B3B-4F09-9B85-8D4D414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Opaque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95F25D-3B2E-4945-98C3-0853C548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Can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made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cleaner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mapped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compiler</a:t>
            </a:r>
            <a:r>
              <a:rPr lang="de-CH" dirty="0"/>
              <a:t> </a:t>
            </a:r>
            <a:r>
              <a:rPr lang="de-CH" dirty="0" err="1"/>
              <a:t>prevents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 </a:t>
            </a:r>
            <a:r>
              <a:rPr lang="de-CH" dirty="0" err="1"/>
              <a:t>password</a:t>
            </a:r>
            <a:r>
              <a:rPr lang="de-CH" dirty="0"/>
              <a:t>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shouldn’t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C17C2-3B42-4FC7-9927-B883391ED594}"/>
              </a:ext>
            </a:extLst>
          </p:cNvPr>
          <p:cNvSpPr/>
          <p:nvPr/>
        </p:nvSpPr>
        <p:spPr>
          <a:xfrm>
            <a:off x="268309" y="2813446"/>
            <a:ext cx="11655380" cy="31700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Opaque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&amp; 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_type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Opaque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"Username"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Opaque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"Password"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`User: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"hunter2"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A-OK!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B3CA19-212E-4411-AD59-4591B2C549E2}"/>
              </a:ext>
            </a:extLst>
          </p:cNvPr>
          <p:cNvCxnSpPr>
            <a:cxnSpLocks/>
          </p:cNvCxnSpPr>
          <p:nvPr/>
        </p:nvCxnSpPr>
        <p:spPr>
          <a:xfrm>
            <a:off x="2482190" y="5966073"/>
            <a:ext cx="505626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12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5B32E-2926-4364-927F-3FB6ECA7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Generics</a:t>
            </a:r>
          </a:p>
          <a:p>
            <a:r>
              <a:rPr lang="en-GB" dirty="0"/>
              <a:t>Literal Types</a:t>
            </a:r>
          </a:p>
          <a:p>
            <a:r>
              <a:rPr lang="en-GB" dirty="0"/>
              <a:t>Intersection types</a:t>
            </a:r>
          </a:p>
          <a:p>
            <a:r>
              <a:rPr lang="en-GB" dirty="0"/>
              <a:t>Union Types</a:t>
            </a:r>
          </a:p>
          <a:p>
            <a:r>
              <a:rPr lang="en-GB" dirty="0"/>
              <a:t>Mapped Types</a:t>
            </a:r>
          </a:p>
          <a:p>
            <a:r>
              <a:rPr lang="en-GB" dirty="0"/>
              <a:t>Conditional Types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C6E207D-0D4D-47DB-AE6A-CFA6733B5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7" y="-69486"/>
            <a:ext cx="3214138" cy="118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55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4E29-BA1A-4B0B-8035-AAEBE658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Discriminated</a:t>
            </a:r>
            <a:r>
              <a:rPr lang="de-CH" dirty="0"/>
              <a:t> </a:t>
            </a:r>
            <a:r>
              <a:rPr lang="de-CH" dirty="0" err="1"/>
              <a:t>Unions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7B642-6A4E-4CC9-BEB2-4CC74A74DC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/>
                  <a:t>The </a:t>
                </a:r>
                <a:r>
                  <a:rPr lang="de-CH" dirty="0" err="1"/>
                  <a:t>concept</a:t>
                </a:r>
                <a:r>
                  <a:rPr lang="de-CH" dirty="0"/>
                  <a:t> </a:t>
                </a:r>
                <a:r>
                  <a:rPr lang="de-CH" dirty="0" err="1"/>
                  <a:t>of</a:t>
                </a:r>
                <a:r>
                  <a:rPr lang="de-CH" dirty="0"/>
                  <a:t> «</a:t>
                </a:r>
                <a:r>
                  <a:rPr lang="de-CH" dirty="0" err="1"/>
                  <a:t>Opaque</a:t>
                </a:r>
                <a:r>
                  <a:rPr lang="de-CH" dirty="0"/>
                  <a:t>» </a:t>
                </a:r>
                <a:r>
                  <a:rPr lang="de-CH" dirty="0" err="1"/>
                  <a:t>Types</a:t>
                </a:r>
                <a:r>
                  <a:rPr lang="de-CH" dirty="0"/>
                  <a:t> </a:t>
                </a:r>
                <a:r>
                  <a:rPr lang="de-CH" dirty="0" err="1"/>
                  <a:t>can</a:t>
                </a:r>
                <a:r>
                  <a:rPr lang="de-CH" dirty="0"/>
                  <a:t> </a:t>
                </a:r>
                <a:r>
                  <a:rPr lang="de-CH" dirty="0" err="1"/>
                  <a:t>be</a:t>
                </a:r>
                <a:r>
                  <a:rPr lang="de-CH" dirty="0"/>
                  <a:t> </a:t>
                </a:r>
                <a:r>
                  <a:rPr lang="de-CH" dirty="0" err="1"/>
                  <a:t>extended</a:t>
                </a:r>
                <a:r>
                  <a:rPr lang="de-CH" dirty="0"/>
                  <a:t>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Discriminated</a:t>
                </a:r>
                <a:r>
                  <a:rPr lang="de-CH" dirty="0"/>
                  <a:t> </a:t>
                </a:r>
                <a:r>
                  <a:rPr lang="de-CH" dirty="0" err="1"/>
                  <a:t>Unions</a:t>
                </a:r>
                <a:endParaRPr lang="de-CH" dirty="0"/>
              </a:p>
              <a:p>
                <a:pPr lvl="1"/>
                <a:r>
                  <a:rPr lang="de-CH" dirty="0"/>
                  <a:t>In Set Theory </a:t>
                </a:r>
                <a:r>
                  <a:rPr lang="de-CH" dirty="0" err="1"/>
                  <a:t>called</a:t>
                </a:r>
                <a:r>
                  <a:rPr lang="de-CH" dirty="0"/>
                  <a:t> </a:t>
                </a:r>
                <a:r>
                  <a:rPr lang="de-CH" b="1" dirty="0" err="1"/>
                  <a:t>disjoint</a:t>
                </a:r>
                <a:r>
                  <a:rPr lang="de-CH" b="1" dirty="0"/>
                  <a:t> </a:t>
                </a:r>
                <a:r>
                  <a:rPr lang="de-CH" b="1" dirty="0" err="1"/>
                  <a:t>union</a:t>
                </a:r>
                <a:r>
                  <a:rPr lang="de-CH" dirty="0"/>
                  <a:t>:</a:t>
                </a:r>
                <a:r>
                  <a:rPr lang="de-CH" b="1" dirty="0"/>
                  <a:t>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⊔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de-CH" dirty="0"/>
              </a:p>
              <a:p>
                <a:pPr lvl="1"/>
                <a:r>
                  <a:rPr lang="de-CH" dirty="0"/>
                  <a:t>Also </a:t>
                </a:r>
                <a:r>
                  <a:rPr lang="de-CH" dirty="0" err="1"/>
                  <a:t>called</a:t>
                </a:r>
                <a:r>
                  <a:rPr lang="de-CH" dirty="0"/>
                  <a:t> </a:t>
                </a:r>
                <a:r>
                  <a:rPr lang="de-CH" b="1" dirty="0" err="1"/>
                  <a:t>tagged</a:t>
                </a:r>
                <a:r>
                  <a:rPr lang="de-CH" b="1" dirty="0"/>
                  <a:t> </a:t>
                </a:r>
                <a:r>
                  <a:rPr lang="de-CH" b="1" dirty="0" err="1"/>
                  <a:t>union</a:t>
                </a:r>
                <a:endParaRPr lang="de-CH" b="1" dirty="0"/>
              </a:p>
              <a:p>
                <a:endParaRPr lang="de-CH" dirty="0"/>
              </a:p>
              <a:p>
                <a:r>
                  <a:rPr lang="de-CH" dirty="0"/>
                  <a:t>Sets </a:t>
                </a:r>
                <a:r>
                  <a:rPr lang="de-CH" dirty="0" err="1"/>
                  <a:t>are</a:t>
                </a:r>
                <a:r>
                  <a:rPr lang="de-CH" dirty="0"/>
                  <a:t> </a:t>
                </a:r>
                <a:r>
                  <a:rPr lang="de-CH" dirty="0" err="1"/>
                  <a:t>explicitly</a:t>
                </a:r>
                <a:r>
                  <a:rPr lang="de-CH" dirty="0"/>
                  <a:t> </a:t>
                </a:r>
                <a:r>
                  <a:rPr lang="de-CH" dirty="0" err="1"/>
                  <a:t>split</a:t>
                </a:r>
                <a:r>
                  <a:rPr lang="de-CH" dirty="0"/>
                  <a:t> </a:t>
                </a:r>
                <a:r>
                  <a:rPr lang="de-CH" dirty="0" err="1"/>
                  <a:t>with</a:t>
                </a:r>
                <a:r>
                  <a:rPr lang="de-CH" dirty="0"/>
                  <a:t> a «Tag» </a:t>
                </a:r>
                <a:r>
                  <a:rPr lang="de-CH" dirty="0" err="1"/>
                  <a:t>or</a:t>
                </a:r>
                <a:r>
                  <a:rPr lang="de-CH" dirty="0"/>
                  <a:t> «</a:t>
                </a:r>
                <a:r>
                  <a:rPr lang="de-CH" dirty="0" err="1"/>
                  <a:t>Discriminator</a:t>
                </a:r>
                <a:r>
                  <a:rPr lang="de-CH" dirty="0"/>
                  <a:t>»</a:t>
                </a:r>
              </a:p>
              <a:p>
                <a:endParaRPr lang="de-CH" dirty="0"/>
              </a:p>
              <a:p>
                <a:r>
                  <a:rPr lang="de-CH" dirty="0" err="1"/>
                  <a:t>Especially</a:t>
                </a:r>
                <a:r>
                  <a:rPr lang="de-CH" dirty="0"/>
                  <a:t> </a:t>
                </a:r>
                <a:r>
                  <a:rPr lang="de-CH" dirty="0" err="1"/>
                  <a:t>useful</a:t>
                </a:r>
                <a:r>
                  <a:rPr lang="de-CH" dirty="0"/>
                  <a:t> </a:t>
                </a:r>
                <a:r>
                  <a:rPr lang="de-CH" dirty="0" err="1"/>
                  <a:t>if</a:t>
                </a:r>
                <a:r>
                  <a:rPr lang="de-CH" dirty="0"/>
                  <a:t> </a:t>
                </a:r>
                <a:r>
                  <a:rPr lang="de-CH" dirty="0" err="1"/>
                  <a:t>combined</a:t>
                </a:r>
                <a:r>
                  <a:rPr lang="de-CH" dirty="0"/>
                  <a:t> </a:t>
                </a:r>
                <a:r>
                  <a:rPr lang="de-CH" dirty="0" err="1"/>
                  <a:t>with</a:t>
                </a:r>
                <a:r>
                  <a:rPr lang="de-CH" dirty="0"/>
                  <a:t> </a:t>
                </a:r>
                <a:r>
                  <a:rPr lang="de-CH" dirty="0" err="1"/>
                  <a:t>TypeScripts</a:t>
                </a:r>
                <a:r>
                  <a:rPr lang="de-CH" dirty="0"/>
                  <a:t> </a:t>
                </a:r>
                <a:r>
                  <a:rPr lang="de-CH" dirty="0" err="1"/>
                  <a:t>control</a:t>
                </a:r>
                <a:r>
                  <a:rPr lang="de-CH" dirty="0"/>
                  <a:t> </a:t>
                </a:r>
                <a:r>
                  <a:rPr lang="de-CH" dirty="0" err="1"/>
                  <a:t>flow</a:t>
                </a:r>
                <a:r>
                  <a:rPr lang="de-CH" dirty="0"/>
                  <a:t> </a:t>
                </a:r>
                <a:r>
                  <a:rPr lang="de-CH" dirty="0" err="1"/>
                  <a:t>analysis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7B642-6A4E-4CC9-BEB2-4CC74A74DC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t="-20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885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Discriminated Unions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4524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password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 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"WTF"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005C7F54-66F7-43AD-83C4-8DA23313D52E}"/>
              </a:ext>
            </a:extLst>
          </p:cNvPr>
          <p:cNvSpPr/>
          <p:nvPr/>
        </p:nvSpPr>
        <p:spPr>
          <a:xfrm>
            <a:off x="7251404" y="2089298"/>
            <a:ext cx="4720856" cy="1961707"/>
          </a:xfrm>
          <a:prstGeom prst="wedgeEllipseCallout">
            <a:avLst>
              <a:gd name="adj1" fmla="val -122983"/>
              <a:gd name="adj2" fmla="val 44659"/>
            </a:avLst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Property “name” can be safely accessed here</a:t>
            </a:r>
          </a:p>
        </p:txBody>
      </p:sp>
    </p:spTree>
    <p:extLst>
      <p:ext uri="{BB962C8B-B14F-4D97-AF65-F5344CB8AC3E}">
        <p14:creationId xmlns:p14="http://schemas.microsoft.com/office/powerpoint/2010/main" val="85165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FC66-308A-4E36-A45E-B8A6FFE6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Exhaustiveness</a:t>
            </a:r>
            <a:r>
              <a:rPr lang="de-CH" dirty="0"/>
              <a:t> Checking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1C23F-8E3C-43F0-A3AA-73CEF8356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cover</a:t>
            </a:r>
            <a:r>
              <a:rPr lang="de-CH" dirty="0"/>
              <a:t> </a:t>
            </a:r>
            <a:r>
              <a:rPr lang="de-CH" dirty="0" err="1"/>
              <a:t>several</a:t>
            </a:r>
            <a:r>
              <a:rPr lang="de-CH" dirty="0"/>
              <a:t> </a:t>
            </a:r>
            <a:r>
              <a:rPr lang="de-CH" dirty="0" err="1"/>
              <a:t>cases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guarantee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cover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all?</a:t>
            </a:r>
          </a:p>
          <a:p>
            <a:endParaRPr lang="de-CH" dirty="0"/>
          </a:p>
          <a:p>
            <a:r>
              <a:rPr lang="en-GB" dirty="0"/>
              <a:t>Benefits:</a:t>
            </a:r>
          </a:p>
          <a:p>
            <a:pPr lvl="1"/>
            <a:r>
              <a:rPr lang="en-GB" dirty="0"/>
              <a:t>Cut down bugs</a:t>
            </a:r>
          </a:p>
          <a:p>
            <a:pPr lvl="1"/>
            <a:r>
              <a:rPr lang="en-GB" dirty="0"/>
              <a:t>Make extending functionality easier</a:t>
            </a:r>
          </a:p>
        </p:txBody>
      </p:sp>
    </p:spTree>
    <p:extLst>
      <p:ext uri="{BB962C8B-B14F-4D97-AF65-F5344CB8AC3E}">
        <p14:creationId xmlns:p14="http://schemas.microsoft.com/office/powerpoint/2010/main" val="4206502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Discriminated Unions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4801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password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"LOGOUT"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 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"WTF"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1BEC9447-F78D-47DD-BB06-EE1484E63825}"/>
              </a:ext>
            </a:extLst>
          </p:cNvPr>
          <p:cNvSpPr/>
          <p:nvPr/>
        </p:nvSpPr>
        <p:spPr>
          <a:xfrm>
            <a:off x="7628860" y="2589028"/>
            <a:ext cx="3971261" cy="2227521"/>
          </a:xfrm>
          <a:prstGeom prst="wedgeEllipseCallout">
            <a:avLst>
              <a:gd name="adj1" fmla="val -67160"/>
              <a:gd name="adj2" fmla="val 32965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don’t handle all cases anymore!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C77F65-ED37-4ACF-8A84-0458E7444C21}"/>
              </a:ext>
            </a:extLst>
          </p:cNvPr>
          <p:cNvSpPr/>
          <p:nvPr/>
        </p:nvSpPr>
        <p:spPr>
          <a:xfrm>
            <a:off x="138223" y="1701210"/>
            <a:ext cx="5178056" cy="446568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00B0F0">
                <a:alpha val="6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773A9B-6F17-41A8-8633-723B7A12E340}"/>
              </a:ext>
            </a:extLst>
          </p:cNvPr>
          <p:cNvSpPr/>
          <p:nvPr/>
        </p:nvSpPr>
        <p:spPr>
          <a:xfrm>
            <a:off x="4851991" y="2248115"/>
            <a:ext cx="2894200" cy="446568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00B0F0">
                <a:alpha val="6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74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Discriminated Unions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4801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password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"LOGOUT"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handleAction2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"WTF"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0883A0-0F6A-4C07-BA94-A90D594A6B61}"/>
              </a:ext>
            </a:extLst>
          </p:cNvPr>
          <p:cNvCxnSpPr>
            <a:cxnSpLocks/>
          </p:cNvCxnSpPr>
          <p:nvPr/>
        </p:nvCxnSpPr>
        <p:spPr>
          <a:xfrm>
            <a:off x="5446710" y="3236931"/>
            <a:ext cx="895848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CDE1EBA1-161C-4617-B48C-C726FA58086E}"/>
              </a:ext>
            </a:extLst>
          </p:cNvPr>
          <p:cNvSpPr/>
          <p:nvPr/>
        </p:nvSpPr>
        <p:spPr>
          <a:xfrm>
            <a:off x="6791022" y="4030349"/>
            <a:ext cx="5335410" cy="2662848"/>
          </a:xfrm>
          <a:prstGeom prst="wedgeEllipseCallout">
            <a:avLst>
              <a:gd name="adj1" fmla="val -53719"/>
              <a:gd name="adj2" fmla="val -7300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Compiler complains: Function returns </a:t>
            </a:r>
            <a:r>
              <a:rPr lang="en-GB" sz="32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| undefined</a:t>
            </a:r>
          </a:p>
        </p:txBody>
      </p:sp>
    </p:spTree>
    <p:extLst>
      <p:ext uri="{BB962C8B-B14F-4D97-AF65-F5344CB8AC3E}">
        <p14:creationId xmlns:p14="http://schemas.microsoft.com/office/powerpoint/2010/main" val="180114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 of using Union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53553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 ...</a:t>
            </a:r>
          </a:p>
          <a:p>
            <a:endParaRPr lang="de-CH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assertNever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throw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Unexpected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object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: 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exhaustiveHandleAction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assertNever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1BEC9447-F78D-47DD-BB06-EE1484E63825}"/>
              </a:ext>
            </a:extLst>
          </p:cNvPr>
          <p:cNvSpPr/>
          <p:nvPr/>
        </p:nvSpPr>
        <p:spPr>
          <a:xfrm>
            <a:off x="7974418" y="3753295"/>
            <a:ext cx="4152014" cy="2939902"/>
          </a:xfrm>
          <a:prstGeom prst="wedgeEllipseCallout">
            <a:avLst>
              <a:gd name="adj1" fmla="val -118888"/>
              <a:gd name="adj2" fmla="val 18861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compiler complains if it ever reaches this point✔️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0A132C-3111-4487-8DBE-A976E4E2B60F}"/>
              </a:ext>
            </a:extLst>
          </p:cNvPr>
          <p:cNvCxnSpPr>
            <a:cxnSpLocks/>
          </p:cNvCxnSpPr>
          <p:nvPr/>
        </p:nvCxnSpPr>
        <p:spPr>
          <a:xfrm>
            <a:off x="1934715" y="5927713"/>
            <a:ext cx="2591388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61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3904DF-70D0-4970-931B-2C78B952B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Algebraic</a:t>
            </a:r>
            <a:r>
              <a:rPr lang="de-CH" dirty="0"/>
              <a:t> Data </a:t>
            </a:r>
            <a:r>
              <a:rPr lang="de-CH" dirty="0" err="1"/>
              <a:t>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262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3BA6F4-404E-48B0-AB36-BC27D08C6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Algebraic data 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A68B7-B09A-4E64-B426-983A99863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Algebraic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(ADTs)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composite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algebraic</a:t>
            </a:r>
            <a:r>
              <a:rPr lang="de-CH" dirty="0"/>
              <a:t> </a:t>
            </a:r>
            <a:r>
              <a:rPr lang="de-CH" dirty="0" err="1"/>
              <a:t>properties</a:t>
            </a:r>
            <a:endParaRPr lang="de-CH" dirty="0"/>
          </a:p>
          <a:p>
            <a:endParaRPr lang="de-CH" dirty="0"/>
          </a:p>
          <a:p>
            <a:r>
              <a:rPr lang="de-CH" dirty="0"/>
              <a:t>Most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classes</a:t>
            </a:r>
            <a:r>
              <a:rPr lang="de-CH" dirty="0"/>
              <a:t>: </a:t>
            </a:r>
            <a:r>
              <a:rPr lang="de-CH" b="1" dirty="0"/>
              <a:t>Products</a:t>
            </a:r>
            <a:r>
              <a:rPr lang="de-CH" dirty="0"/>
              <a:t> and </a:t>
            </a:r>
            <a:r>
              <a:rPr lang="de-CH" b="1" dirty="0"/>
              <a:t>Sums</a:t>
            </a:r>
          </a:p>
          <a:p>
            <a:endParaRPr lang="de-CH" b="1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Type Checking</a:t>
            </a:r>
          </a:p>
          <a:p>
            <a:pPr lvl="1"/>
            <a:r>
              <a:rPr lang="de-CH" dirty="0" err="1"/>
              <a:t>Exhaustivity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43379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BAFDA-E306-4433-89D8-7EFE282D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4BC370-B111-4D1D-9942-BBB186FF8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Is equal to the </a:t>
            </a:r>
            <a:r>
              <a:rPr lang="en-GB" dirty="0" err="1"/>
              <a:t>carthesian</a:t>
            </a:r>
            <a:r>
              <a:rPr lang="en-GB" dirty="0"/>
              <a:t> product of sets</a:t>
            </a:r>
          </a:p>
          <a:p>
            <a:r>
              <a:rPr lang="en-GB" dirty="0"/>
              <a:t>Can be modelled as a Tuple:</a:t>
            </a:r>
          </a:p>
          <a:p>
            <a:r>
              <a:rPr lang="en-GB" dirty="0"/>
              <a:t>Or, more explicit, as an object with two properties: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FEFB387-452F-448F-AAFB-AC998254B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0" t="35555" r="12738" b="41225"/>
          <a:stretch/>
        </p:blipFill>
        <p:spPr bwMode="auto">
          <a:xfrm>
            <a:off x="2696451" y="3797623"/>
            <a:ext cx="6799097" cy="294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C51BAC-930A-421B-BCFC-7802EE8D6320}"/>
              </a:ext>
            </a:extLst>
          </p:cNvPr>
          <p:cNvSpPr/>
          <p:nvPr/>
        </p:nvSpPr>
        <p:spPr>
          <a:xfrm>
            <a:off x="5236116" y="1724203"/>
            <a:ext cx="5404043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2DDEF8-4DBA-47EE-B9BE-DC858839138E}"/>
              </a:ext>
            </a:extLst>
          </p:cNvPr>
          <p:cNvSpPr/>
          <p:nvPr/>
        </p:nvSpPr>
        <p:spPr>
          <a:xfrm>
            <a:off x="596606" y="2745682"/>
            <a:ext cx="850745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Product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fst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snd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prod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Product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fst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snd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</p:txBody>
      </p:sp>
    </p:spTree>
    <p:extLst>
      <p:ext uri="{BB962C8B-B14F-4D97-AF65-F5344CB8AC3E}">
        <p14:creationId xmlns:p14="http://schemas.microsoft.com/office/powerpoint/2010/main" val="2262627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08B9-AF1D-4F5C-9DDB-BA6C3E48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1E9EF-3644-42B3-BABF-D42764074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Why «</a:t>
            </a:r>
            <a:r>
              <a:rPr lang="de-CH" dirty="0" err="1"/>
              <a:t>Product</a:t>
            </a:r>
            <a:r>
              <a:rPr lang="de-CH" dirty="0"/>
              <a:t>»?</a:t>
            </a:r>
          </a:p>
          <a:p>
            <a:endParaRPr lang="de-CH" dirty="0"/>
          </a:p>
          <a:p>
            <a:r>
              <a:rPr lang="de-CH" dirty="0"/>
              <a:t>Try </a:t>
            </a:r>
            <a:r>
              <a:rPr lang="de-CH" dirty="0" err="1"/>
              <a:t>counting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inhabitants</a:t>
            </a:r>
            <a:endParaRPr lang="de-CH" dirty="0"/>
          </a:p>
          <a:p>
            <a:endParaRPr lang="de-CH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1424CDC-1B4D-4D08-91CD-28033FE11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0" t="35555" r="12738" b="41225"/>
          <a:stretch/>
        </p:blipFill>
        <p:spPr bwMode="auto">
          <a:xfrm>
            <a:off x="6734110" y="2101522"/>
            <a:ext cx="5189579" cy="224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34B169-17B9-45D8-8B79-07AAA1AD00A1}"/>
                  </a:ext>
                </a:extLst>
              </p:cNvPr>
              <p:cNvSpPr txBox="1"/>
              <p:nvPr/>
            </p:nvSpPr>
            <p:spPr>
              <a:xfrm>
                <a:off x="599893" y="2998113"/>
                <a:ext cx="29853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CH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CH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  <m:r>
                        <a:rPr lang="de-CH" sz="2800" i="1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|×|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34B169-17B9-45D8-8B79-07AAA1AD0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93" y="2998113"/>
                <a:ext cx="298536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411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2372-547D-45F9-A517-9281E65F9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Typescript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1846F-C7B2-475D-84CC-F96CE0A22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Minimum config for type safety:</a:t>
            </a:r>
          </a:p>
          <a:p>
            <a:pPr lvl="1"/>
            <a:r>
              <a:rPr lang="en-GB" dirty="0"/>
              <a:t>Variables are non-nullable unless explicitly stated</a:t>
            </a:r>
          </a:p>
          <a:p>
            <a:pPr lvl="1"/>
            <a:r>
              <a:rPr lang="en-GB" dirty="0"/>
              <a:t>Expressions and declarations cannot be any unless explicitly stated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Enable </a:t>
            </a:r>
            <a:r>
              <a:rPr lang="en-GB" b="1" dirty="0"/>
              <a:t>all</a:t>
            </a:r>
            <a:r>
              <a:rPr lang="en-GB" dirty="0"/>
              <a:t> strict type checking options with </a:t>
            </a:r>
            <a:r>
              <a:rPr lang="en-GB" b="1" dirty="0"/>
              <a:t>“strict”: true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D7C35-D00A-49AC-88FB-668367E9B6EF}"/>
              </a:ext>
            </a:extLst>
          </p:cNvPr>
          <p:cNvSpPr txBox="1"/>
          <p:nvPr/>
        </p:nvSpPr>
        <p:spPr>
          <a:xfrm>
            <a:off x="838200" y="2743200"/>
            <a:ext cx="10515600" cy="22467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2000">
                <a:solidFill>
                  <a:srgbClr val="569CD6"/>
                </a:solidFill>
                <a:latin typeface="Consolas" panose="020B0609020204030204" pitchFamily="49" charset="0"/>
              </a:defRPr>
            </a:lvl1pPr>
          </a:lstStyle>
          <a:p>
            <a:r>
              <a:rPr lang="de-CH" dirty="0">
                <a:solidFill>
                  <a:srgbClr val="D4D4D4"/>
                </a:solidFill>
              </a:rPr>
              <a:t>{</a:t>
            </a:r>
          </a:p>
          <a:p>
            <a:r>
              <a:rPr lang="de-CH" dirty="0">
                <a:solidFill>
                  <a:srgbClr val="9CDCFE"/>
                </a:solidFill>
              </a:rPr>
              <a:t>  "</a:t>
            </a:r>
            <a:r>
              <a:rPr lang="de-CH" dirty="0" err="1">
                <a:solidFill>
                  <a:srgbClr val="9CDCFE"/>
                </a:solidFill>
              </a:rPr>
              <a:t>compilerOptions</a:t>
            </a:r>
            <a:r>
              <a:rPr lang="de-CH" dirty="0">
                <a:solidFill>
                  <a:srgbClr val="9CDCFE"/>
                </a:solidFill>
              </a:rPr>
              <a:t>"</a:t>
            </a:r>
            <a:r>
              <a:rPr lang="de-CH" dirty="0">
                <a:solidFill>
                  <a:srgbClr val="D4D4D4"/>
                </a:solidFill>
              </a:rPr>
              <a:t>: {</a:t>
            </a:r>
          </a:p>
          <a:p>
            <a:r>
              <a:rPr lang="de-CH" dirty="0">
                <a:solidFill>
                  <a:srgbClr val="9CDCFE"/>
                </a:solidFill>
              </a:rPr>
              <a:t>    "</a:t>
            </a:r>
            <a:r>
              <a:rPr lang="de-CH" dirty="0" err="1">
                <a:solidFill>
                  <a:srgbClr val="9CDCFE"/>
                </a:solidFill>
              </a:rPr>
              <a:t>strictNullChecks</a:t>
            </a:r>
            <a:r>
              <a:rPr lang="de-CH" dirty="0">
                <a:solidFill>
                  <a:srgbClr val="9CDCFE"/>
                </a:solidFill>
              </a:rPr>
              <a:t>"</a:t>
            </a:r>
            <a:r>
              <a:rPr lang="de-CH" dirty="0">
                <a:solidFill>
                  <a:srgbClr val="D4D4D4"/>
                </a:solidFill>
              </a:rPr>
              <a:t>: </a:t>
            </a:r>
            <a:r>
              <a:rPr lang="de-CH" dirty="0" err="1"/>
              <a:t>true</a:t>
            </a:r>
            <a:r>
              <a:rPr lang="de-CH" dirty="0">
                <a:solidFill>
                  <a:srgbClr val="D4D4D4"/>
                </a:solidFill>
              </a:rPr>
              <a:t>,</a:t>
            </a:r>
          </a:p>
          <a:p>
            <a:r>
              <a:rPr lang="de-CH" dirty="0">
                <a:solidFill>
                  <a:srgbClr val="9CDCFE"/>
                </a:solidFill>
              </a:rPr>
              <a:t>    "</a:t>
            </a:r>
            <a:r>
              <a:rPr lang="de-CH" dirty="0" err="1">
                <a:solidFill>
                  <a:srgbClr val="9CDCFE"/>
                </a:solidFill>
              </a:rPr>
              <a:t>noImplicitAny</a:t>
            </a:r>
            <a:r>
              <a:rPr lang="de-CH" dirty="0">
                <a:solidFill>
                  <a:srgbClr val="9CDCFE"/>
                </a:solidFill>
              </a:rPr>
              <a:t>"</a:t>
            </a:r>
            <a:r>
              <a:rPr lang="de-CH" dirty="0">
                <a:solidFill>
                  <a:srgbClr val="D4D4D4"/>
                </a:solidFill>
              </a:rPr>
              <a:t>: </a:t>
            </a:r>
            <a:r>
              <a:rPr lang="de-CH" dirty="0" err="1"/>
              <a:t>true</a:t>
            </a:r>
            <a:r>
              <a:rPr lang="de-CH" dirty="0">
                <a:solidFill>
                  <a:srgbClr val="D4D4D4"/>
                </a:solidFill>
              </a:rPr>
              <a:t>,</a:t>
            </a:r>
          </a:p>
          <a:p>
            <a:r>
              <a:rPr lang="de-CH" dirty="0">
                <a:solidFill>
                  <a:srgbClr val="6A9955"/>
                </a:solidFill>
              </a:rPr>
              <a:t>    // ...</a:t>
            </a:r>
            <a:endParaRPr lang="de-CH" dirty="0">
              <a:solidFill>
                <a:srgbClr val="D4D4D4"/>
              </a:solidFill>
            </a:endParaRPr>
          </a:p>
          <a:p>
            <a:r>
              <a:rPr lang="de-CH" dirty="0">
                <a:solidFill>
                  <a:srgbClr val="D4D4D4"/>
                </a:solidFill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7232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08B9-AF1D-4F5C-9DDB-BA6C3E48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1E9EF-3644-42B3-BABF-D42764074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11" y="1184858"/>
            <a:ext cx="11655380" cy="1465411"/>
          </a:xfrm>
        </p:spPr>
        <p:txBody>
          <a:bodyPr>
            <a:normAutofit fontScale="47500" lnSpcReduction="20000"/>
          </a:bodyPr>
          <a:lstStyle/>
          <a:p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algebra</a:t>
            </a:r>
            <a:r>
              <a:rPr lang="de-CH" dirty="0"/>
              <a:t> </a:t>
            </a:r>
            <a:r>
              <a:rPr lang="de-CH" dirty="0" err="1"/>
              <a:t>apply</a:t>
            </a:r>
            <a:r>
              <a:rPr lang="de-CH" dirty="0"/>
              <a:t>?</a:t>
            </a:r>
            <a:br>
              <a:rPr lang="de-CH" dirty="0"/>
            </a:br>
            <a:br>
              <a:rPr lang="de-CH" dirty="0"/>
            </a:br>
            <a:r>
              <a:rPr lang="de-CH" dirty="0" err="1"/>
              <a:t>Commutativity</a:t>
            </a:r>
            <a:r>
              <a:rPr lang="de-CH" dirty="0"/>
              <a:t>:</a:t>
            </a: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41F19B-2373-4117-B926-0100DADC5A5D}"/>
                  </a:ext>
                </a:extLst>
              </p:cNvPr>
              <p:cNvSpPr txBox="1"/>
              <p:nvPr/>
            </p:nvSpPr>
            <p:spPr>
              <a:xfrm>
                <a:off x="3383861" y="3399081"/>
                <a:ext cx="42232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41F19B-2373-4117-B926-0100DADC5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61" y="3399081"/>
                <a:ext cx="422320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8E9506-4C8F-43E1-A217-39D8B55DB66D}"/>
                  </a:ext>
                </a:extLst>
              </p:cNvPr>
              <p:cNvSpPr txBox="1"/>
              <p:nvPr/>
            </p:nvSpPr>
            <p:spPr>
              <a:xfrm>
                <a:off x="3383861" y="1954125"/>
                <a:ext cx="23338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8E9506-4C8F-43E1-A217-39D8B55DB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61" y="1954125"/>
                <a:ext cx="233384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78CB1E2-59D2-44BB-94A8-FDD74185A2F0}"/>
              </a:ext>
            </a:extLst>
          </p:cNvPr>
          <p:cNvSpPr/>
          <p:nvPr/>
        </p:nvSpPr>
        <p:spPr>
          <a:xfrm>
            <a:off x="3436279" y="3983060"/>
            <a:ext cx="5968301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]]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"C"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]];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p3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"C"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9DD2A-7FC2-4435-8F5E-9B27942F5F3C}"/>
              </a:ext>
            </a:extLst>
          </p:cNvPr>
          <p:cNvSpPr/>
          <p:nvPr/>
        </p:nvSpPr>
        <p:spPr>
          <a:xfrm>
            <a:off x="7224967" y="1634606"/>
            <a:ext cx="4698722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p1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  <a:endParaRPr lang="es-E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1B97C-01C3-4A31-954D-0A27BD2C0959}"/>
              </a:ext>
            </a:extLst>
          </p:cNvPr>
          <p:cNvSpPr/>
          <p:nvPr/>
        </p:nvSpPr>
        <p:spPr>
          <a:xfrm>
            <a:off x="5686921" y="5290312"/>
            <a:ext cx="5686172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p4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rho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([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rho_inv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24AD0B-D569-454B-8C5F-A26F2759C010}"/>
                  </a:ext>
                </a:extLst>
              </p:cNvPr>
              <p:cNvSpPr txBox="1"/>
              <p:nvPr/>
            </p:nvSpPr>
            <p:spPr>
              <a:xfrm>
                <a:off x="3383861" y="5736587"/>
                <a:ext cx="16260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24AD0B-D569-454B-8C5F-A26F2759C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61" y="5736587"/>
                <a:ext cx="162608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A89313D-BC83-4002-9562-16CF17FD22EB}"/>
              </a:ext>
            </a:extLst>
          </p:cNvPr>
          <p:cNvSpPr/>
          <p:nvPr/>
        </p:nvSpPr>
        <p:spPr>
          <a:xfrm>
            <a:off x="510894" y="3352914"/>
            <a:ext cx="2279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dirty="0" err="1">
                <a:latin typeface="Roboto" panose="02000000000000000000" pitchFamily="2" charset="0"/>
                <a:ea typeface="Roboto" panose="02000000000000000000" pitchFamily="2" charset="0"/>
              </a:rPr>
              <a:t>Associativity</a:t>
            </a:r>
            <a:r>
              <a:rPr lang="de-CH" dirty="0"/>
              <a:t>: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AF7476-C19E-40CA-B818-482E7EBE6762}"/>
              </a:ext>
            </a:extLst>
          </p:cNvPr>
          <p:cNvSpPr/>
          <p:nvPr/>
        </p:nvSpPr>
        <p:spPr>
          <a:xfrm>
            <a:off x="510894" y="5690420"/>
            <a:ext cx="2829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dirty="0">
                <a:latin typeface="Roboto" panose="02000000000000000000" pitchFamily="2" charset="0"/>
                <a:ea typeface="Roboto" panose="02000000000000000000" pitchFamily="2" charset="0"/>
              </a:rPr>
              <a:t>Neutral-Element:</a:t>
            </a:r>
            <a:endParaRPr lang="en-GB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C6BBF2-ADDD-446F-8A1F-A40C787C1711}"/>
              </a:ext>
            </a:extLst>
          </p:cNvPr>
          <p:cNvSpPr/>
          <p:nvPr/>
        </p:nvSpPr>
        <p:spPr>
          <a:xfrm>
            <a:off x="7224967" y="2336237"/>
            <a:ext cx="469872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s-ES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rgbClr val="DCDCAA"/>
                </a:solidFill>
                <a:latin typeface="Consolas" panose="020B0609020204030204" pitchFamily="49" charset="0"/>
              </a:rPr>
              <a:t>swap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([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  <a:r>
              <a:rPr lang="es-ES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384540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 animBg="1"/>
      <p:bldP spid="10" grpId="0"/>
      <p:bldP spid="11" grpId="0"/>
      <p:bldP spid="12" grpId="0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1E8AE4-A6F0-41B4-9CC1-E4DC03900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0" y="-1"/>
            <a:ext cx="11655381" cy="1084522"/>
          </a:xfrm>
        </p:spPr>
        <p:txBody>
          <a:bodyPr/>
          <a:lstStyle/>
          <a:p>
            <a:r>
              <a:rPr lang="de-CH"/>
              <a:t>Sum 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CE84C7-FA68-425F-BB2C-6EF10D3A1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Sum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aren’t</a:t>
            </a:r>
            <a:r>
              <a:rPr lang="de-CH" dirty="0"/>
              <a:t> a native </a:t>
            </a:r>
            <a:r>
              <a:rPr lang="de-CH" dirty="0" err="1"/>
              <a:t>language</a:t>
            </a:r>
            <a:r>
              <a:rPr lang="de-CH" dirty="0"/>
              <a:t> feature </a:t>
            </a:r>
            <a:r>
              <a:rPr lang="de-CH" dirty="0" err="1"/>
              <a:t>of</a:t>
            </a:r>
            <a:r>
              <a:rPr lang="de-CH" dirty="0"/>
              <a:t> TS </a:t>
            </a:r>
          </a:p>
          <a:p>
            <a:r>
              <a:rPr lang="de-CH" dirty="0"/>
              <a:t>But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built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discriminated</a:t>
            </a:r>
            <a:r>
              <a:rPr lang="de-CH" dirty="0"/>
              <a:t> </a:t>
            </a:r>
            <a:r>
              <a:rPr lang="de-CH" dirty="0" err="1"/>
              <a:t>unions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sum</a:t>
            </a:r>
            <a:r>
              <a:rPr lang="de-CH" dirty="0"/>
              <a:t> type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known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«</a:t>
            </a:r>
            <a:r>
              <a:rPr lang="de-CH" dirty="0" err="1"/>
              <a:t>Either</a:t>
            </a:r>
            <a:r>
              <a:rPr lang="de-CH" dirty="0"/>
              <a:t>»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A9628A-7D3E-416F-B857-719C3B17A3EC}"/>
              </a:ext>
            </a:extLst>
          </p:cNvPr>
          <p:cNvSpPr/>
          <p:nvPr/>
        </p:nvSpPr>
        <p:spPr>
          <a:xfrm>
            <a:off x="577780" y="2296541"/>
            <a:ext cx="6109365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Right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"Right"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|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Right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4F86FC-EF5B-4737-B988-6CB5F2278749}"/>
              </a:ext>
            </a:extLst>
          </p:cNvPr>
          <p:cNvSpPr/>
          <p:nvPr/>
        </p:nvSpPr>
        <p:spPr>
          <a:xfrm>
            <a:off x="577780" y="5857416"/>
            <a:ext cx="4416594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AA6F19-011F-4F9C-9F86-2AA5144B9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5" t="64031" r="10320" b="13333"/>
          <a:stretch/>
        </p:blipFill>
        <p:spPr bwMode="auto">
          <a:xfrm rot="21338069">
            <a:off x="5635475" y="3014380"/>
            <a:ext cx="5894508" cy="243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654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4AEF0-80B7-446B-A686-B8879FCC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 Algebra: Commutativity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261CB-6544-4A3B-A4B3-6DF760A61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01282E-15C5-4976-BC96-5A9194187A10}"/>
              </a:ext>
            </a:extLst>
          </p:cNvPr>
          <p:cNvSpPr/>
          <p:nvPr/>
        </p:nvSpPr>
        <p:spPr>
          <a:xfrm>
            <a:off x="268309" y="1168909"/>
            <a:ext cx="11655380" cy="56323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&gt;];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]&gt;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prodToSum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&gt;([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]: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&gt;]):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]&gt;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"Right"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sumToProd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]&gt;):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&gt;]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}]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"Right"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}]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73F2E011-6F47-4AF8-A7E1-1A5FEC8EA53D}"/>
              </a:ext>
            </a:extLst>
          </p:cNvPr>
          <p:cNvSpPr/>
          <p:nvPr/>
        </p:nvSpPr>
        <p:spPr>
          <a:xfrm>
            <a:off x="7733551" y="-1"/>
            <a:ext cx="4285303" cy="1840303"/>
          </a:xfrm>
          <a:prstGeom prst="wedgeEllipseCallout">
            <a:avLst>
              <a:gd name="adj1" fmla="val -88764"/>
              <a:gd name="adj2" fmla="val 35099"/>
            </a:avLst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 x (B + C)) </a:t>
            </a:r>
            <a:br>
              <a:rPr lang="de-CH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CH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(A x B) + (A x C)</a:t>
            </a:r>
            <a:endParaRPr lang="en-GB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099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DBC65-742D-40B4-83FD-DC954A0F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Type Algebra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D2AF1D-4A79-4C19-936B-BF4CBC189A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1608897"/>
              </p:ext>
            </p:extLst>
          </p:nvPr>
        </p:nvGraphicFramePr>
        <p:xfrm>
          <a:off x="3143128" y="1405596"/>
          <a:ext cx="590574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447">
                  <a:extLst>
                    <a:ext uri="{9D8B030D-6E8A-4147-A177-3AD203B41FA5}">
                      <a16:colId xmlns:a16="http://schemas.microsoft.com/office/drawing/2014/main" val="511066125"/>
                    </a:ext>
                  </a:extLst>
                </a:gridCol>
                <a:gridCol w="4595297">
                  <a:extLst>
                    <a:ext uri="{9D8B030D-6E8A-4147-A177-3AD203B41FA5}">
                      <a16:colId xmlns:a16="http://schemas.microsoft.com/office/drawing/2014/main" val="2737696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Numbers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Types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0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Never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0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undefined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, null, «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foo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»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92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+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Either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Left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&lt;A&gt; | Right&lt;B&gt;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3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x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[A, B],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Product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[A, B]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097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2 = 1 + 1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type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bool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 = True |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79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1 + 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Optional&lt;A&gt; = «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nothing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» |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Some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&lt;A&gt;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166077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949DF2D-861A-4ED6-816E-B3FB401D2F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6816884"/>
              </p:ext>
            </p:extLst>
          </p:nvPr>
        </p:nvGraphicFramePr>
        <p:xfrm>
          <a:off x="3143128" y="4525304"/>
          <a:ext cx="590574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447">
                  <a:extLst>
                    <a:ext uri="{9D8B030D-6E8A-4147-A177-3AD203B41FA5}">
                      <a16:colId xmlns:a16="http://schemas.microsoft.com/office/drawing/2014/main" val="511066125"/>
                    </a:ext>
                  </a:extLst>
                </a:gridCol>
                <a:gridCol w="4595297">
                  <a:extLst>
                    <a:ext uri="{9D8B030D-6E8A-4147-A177-3AD203B41FA5}">
                      <a16:colId xmlns:a16="http://schemas.microsoft.com/office/drawing/2014/main" val="2737696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Logic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Types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0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never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0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undefined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, null, «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foo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»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92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||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Either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Left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&lt;A&gt; | Right&lt;B&gt;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3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&amp;&amp;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[A, B],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Product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[A, B]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166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B423A-4089-406D-BF89-5960A039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4E26F-4F90-4380-A1BE-9422AE56D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common data structures can be modelled as ADTs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0D4AA7-83A9-4A12-9F2B-1ADC6F54C842}"/>
              </a:ext>
            </a:extLst>
          </p:cNvPr>
          <p:cNvSpPr/>
          <p:nvPr/>
        </p:nvSpPr>
        <p:spPr>
          <a:xfrm>
            <a:off x="609677" y="2238195"/>
            <a:ext cx="610936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2000" dirty="0">
                <a:solidFill>
                  <a:srgbClr val="4EC9B0"/>
                </a:solidFill>
                <a:latin typeface="Consolas" panose="020B0609020204030204" pitchFamily="49" charset="0"/>
              </a:rPr>
              <a:t>List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fr-FR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fr-FR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head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tail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2000" dirty="0">
                <a:solidFill>
                  <a:srgbClr val="4EC9B0"/>
                </a:solidFill>
                <a:latin typeface="Consolas" panose="020B0609020204030204" pitchFamily="49" charset="0"/>
              </a:rPr>
              <a:t>List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fr-FR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939955-A83B-48BD-8662-55F7FDA5AEEA}"/>
              </a:ext>
            </a:extLst>
          </p:cNvPr>
          <p:cNvSpPr/>
          <p:nvPr/>
        </p:nvSpPr>
        <p:spPr>
          <a:xfrm>
            <a:off x="609677" y="3691642"/>
            <a:ext cx="10764485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Leaf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kind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leaf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Node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kind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node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element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Tree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right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Tree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};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Tree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Leaf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|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Node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</p:txBody>
      </p:sp>
    </p:spTree>
    <p:extLst>
      <p:ext uri="{BB962C8B-B14F-4D97-AF65-F5344CB8AC3E}">
        <p14:creationId xmlns:p14="http://schemas.microsoft.com/office/powerpoint/2010/main" val="556238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9D4B-9469-40DA-8C38-510ADDEB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: Query Service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86317-BCBE-4A8E-BB44-81086958F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F96EB1-A479-4F64-B264-1F224A86D437}"/>
              </a:ext>
            </a:extLst>
          </p:cNvPr>
          <p:cNvSpPr/>
          <p:nvPr/>
        </p:nvSpPr>
        <p:spPr>
          <a:xfrm>
            <a:off x="268308" y="2238195"/>
            <a:ext cx="11655381" cy="2308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"Not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"Error"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query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sql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de-CH" dirty="0">
                <a:solidFill>
                  <a:srgbClr val="6A9955"/>
                </a:solidFill>
                <a:latin typeface="Consolas" panose="020B0609020204030204" pitchFamily="49" charset="0"/>
              </a:rPr>
              <a:t>  // ...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7874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9D4B-9469-40DA-8C38-510ADDEB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: Query Service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F96EB1-A479-4F64-B264-1F224A86D437}"/>
              </a:ext>
            </a:extLst>
          </p:cNvPr>
          <p:cNvSpPr/>
          <p:nvPr/>
        </p:nvSpPr>
        <p:spPr>
          <a:xfrm>
            <a:off x="268308" y="1429484"/>
            <a:ext cx="11655381" cy="4524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&gt;,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"Not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"Error"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assertNever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9009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9D4B-9469-40DA-8C38-510ADDEB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: Query Service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F96EB1-A479-4F64-B264-1F224A86D437}"/>
              </a:ext>
            </a:extLst>
          </p:cNvPr>
          <p:cNvSpPr/>
          <p:nvPr/>
        </p:nvSpPr>
        <p:spPr>
          <a:xfrm>
            <a:off x="268308" y="1429484"/>
            <a:ext cx="11655381" cy="4801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&gt;,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 ... }</a:t>
            </a:r>
          </a:p>
          <a:p>
            <a:endParaRPr lang="de-CH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getPetNames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personName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[]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undefined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query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Person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`Select * FROM Person WHERE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=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personName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foundPersonResult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query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[]&gt;(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`Select * FROM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WHERE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ownerId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=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foundPersonResult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foundPetResult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foundPetResult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map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  _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[],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  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_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[],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8700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43DE-8AD1-45C5-9789-CD5CA5AD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Bonus </a:t>
            </a:r>
            <a:r>
              <a:rPr lang="de-CH" dirty="0" err="1"/>
              <a:t>round</a:t>
            </a:r>
            <a:r>
              <a:rPr lang="de-CH" dirty="0"/>
              <a:t>: Set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Functions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DD954-A82B-4891-A2CC-A81D6DA218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Function Types are also ADTs</a:t>
                </a:r>
              </a:p>
              <a:p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CH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endParaRPr lang="en-GB" dirty="0"/>
              </a:p>
              <a:p>
                <a:r>
                  <a:rPr lang="en-GB" dirty="0"/>
                  <a:t>Functions are </a:t>
                </a:r>
                <a:r>
                  <a:rPr lang="en-GB" b="1" dirty="0"/>
                  <a:t>Exponentials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DD954-A82B-4891-A2CC-A81D6DA218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t="-20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3FA190E-B94D-4583-B96D-3C4768A4D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t="30620" r="3549" b="37829"/>
          <a:stretch/>
        </p:blipFill>
        <p:spPr bwMode="auto">
          <a:xfrm>
            <a:off x="2557130" y="3588488"/>
            <a:ext cx="7155820" cy="346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696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70240-78E6-43FC-9560-056BC0C2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Bonus </a:t>
            </a:r>
            <a:r>
              <a:rPr lang="de-CH" dirty="0" err="1"/>
              <a:t>round</a:t>
            </a:r>
            <a:r>
              <a:rPr lang="de-CH" dirty="0"/>
              <a:t>: Set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Functions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548C0F-42B3-46D9-B4BD-9EEF9A7246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de-CH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CH" b="0" i="0" smtClean="0">
                          <a:latin typeface="Cambria Math" panose="02040503050406030204" pitchFamily="18" charset="0"/>
                        </a:rPr>
                        <m:t>Sum</m:t>
                      </m:r>
                      <m:r>
                        <m:rPr>
                          <m:nor/>
                        </m:rPr>
                        <a:rPr lang="de-CH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nor/>
                        </m:rPr>
                        <a:rPr lang="de-CH" b="0" i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br>
                  <a:rPr lang="de-CH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548C0F-42B3-46D9-B4BD-9EEF9A7246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93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AB33-8FAD-48A5-82D5-F400B679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Type-Safety?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862AA-FAC7-41B0-ADB5-CC64D7813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b="1" dirty="0"/>
          </a:p>
          <a:p>
            <a:r>
              <a:rPr lang="en-GB" b="1" dirty="0"/>
              <a:t>Let the compiler help you!</a:t>
            </a:r>
          </a:p>
          <a:p>
            <a:endParaRPr lang="en-GB" dirty="0"/>
          </a:p>
          <a:p>
            <a:r>
              <a:rPr lang="en-GB" dirty="0"/>
              <a:t>Prevents several classes of bugs</a:t>
            </a:r>
          </a:p>
          <a:p>
            <a:endParaRPr lang="en-GB" dirty="0"/>
          </a:p>
          <a:p>
            <a:r>
              <a:rPr lang="en-GB" dirty="0"/>
              <a:t>Less testing effort</a:t>
            </a:r>
          </a:p>
          <a:p>
            <a:endParaRPr lang="en-GB" dirty="0"/>
          </a:p>
          <a:p>
            <a:r>
              <a:rPr lang="en-GB" dirty="0"/>
              <a:t>Self-documentation</a:t>
            </a:r>
          </a:p>
          <a:p>
            <a:endParaRPr lang="en-GB" dirty="0"/>
          </a:p>
          <a:p>
            <a:r>
              <a:rPr lang="en-GB" dirty="0"/>
              <a:t>Can be fun too!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207913-EAB9-4EA1-8DEA-84E7F8DAC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15866" r="33601" b="51188"/>
          <a:stretch/>
        </p:blipFill>
        <p:spPr bwMode="auto">
          <a:xfrm>
            <a:off x="6710017" y="2349846"/>
            <a:ext cx="526111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065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9CD7A-848A-44BB-852B-D6D774DA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C095C-2CD2-4080-908D-55074062E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br>
              <a:rPr lang="de-CH" dirty="0"/>
            </a:br>
            <a:r>
              <a:rPr lang="de-CH" b="1" dirty="0"/>
              <a:t>powerful</a:t>
            </a:r>
            <a:r>
              <a:rPr lang="de-CH" dirty="0"/>
              <a:t>, </a:t>
            </a:r>
            <a:r>
              <a:rPr lang="de-CH" b="1" dirty="0" err="1"/>
              <a:t>functional</a:t>
            </a:r>
            <a:r>
              <a:rPr lang="de-CH" b="1" dirty="0"/>
              <a:t>-</a:t>
            </a:r>
            <a:r>
              <a:rPr lang="de-CH" b="1" dirty="0" err="1"/>
              <a:t>language</a:t>
            </a:r>
            <a:r>
              <a:rPr lang="de-CH" b="1" dirty="0"/>
              <a:t>-level</a:t>
            </a:r>
            <a:r>
              <a:rPr lang="de-CH" dirty="0"/>
              <a:t> type </a:t>
            </a:r>
            <a:r>
              <a:rPr lang="de-CH" dirty="0" err="1"/>
              <a:t>system</a:t>
            </a:r>
            <a:br>
              <a:rPr lang="de-CH" dirty="0"/>
            </a:br>
            <a:r>
              <a:rPr lang="de-CH" dirty="0" err="1"/>
              <a:t>built</a:t>
            </a:r>
            <a:r>
              <a:rPr lang="de-CH" dirty="0"/>
              <a:t> </a:t>
            </a:r>
            <a:r>
              <a:rPr lang="de-CH" dirty="0" err="1"/>
              <a:t>into</a:t>
            </a:r>
            <a:br>
              <a:rPr lang="de-CH" dirty="0"/>
            </a:br>
            <a:r>
              <a:rPr lang="de-CH" b="1" dirty="0"/>
              <a:t>JavaScript</a:t>
            </a:r>
            <a:r>
              <a:rPr lang="de-CH" dirty="0"/>
              <a:t>,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, </a:t>
            </a:r>
            <a:r>
              <a:rPr lang="de-CH" dirty="0" err="1"/>
              <a:t>handiest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time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171A71F-62B7-4B25-9B7E-BE849679B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2" t="52144" r="36932" b="11337"/>
          <a:stretch/>
        </p:blipFill>
        <p:spPr bwMode="auto">
          <a:xfrm>
            <a:off x="8194651" y="3533772"/>
            <a:ext cx="3412985" cy="364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728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C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D56694-37D2-4CBF-B91A-1AE93A5AB927}"/>
              </a:ext>
            </a:extLst>
          </p:cNvPr>
          <p:cNvSpPr/>
          <p:nvPr/>
        </p:nvSpPr>
        <p:spPr>
          <a:xfrm rot="21047723">
            <a:off x="-728707" y="-1208004"/>
            <a:ext cx="15082248" cy="3523438"/>
          </a:xfrm>
          <a:prstGeom prst="rect">
            <a:avLst/>
          </a:prstGeom>
          <a:solidFill>
            <a:srgbClr val="34E8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en-C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F418A5-7330-6442-A930-363483F5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-19487"/>
            <a:ext cx="12192000" cy="34662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0CB353-0CB3-EA4F-A940-0CAEC58FC5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-60845" y="93623"/>
            <a:ext cx="12288313" cy="6916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E58066-4B25-8343-A833-073EEFE3F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86477">
            <a:off x="4971366" y="494704"/>
            <a:ext cx="2918906" cy="1447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FA590C-C682-1744-B441-018C6A809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3850" y="-13699"/>
            <a:ext cx="1970425" cy="3454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F7689-E0E8-F546-85A5-646A96B2B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54378">
            <a:off x="6850894" y="2418940"/>
            <a:ext cx="2942394" cy="16813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AB8961-A76C-F24D-9423-87CA1146658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03" y="381688"/>
            <a:ext cx="2044979" cy="11301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27B47E-728A-8C48-9C9A-94FF5513DCE4}"/>
              </a:ext>
            </a:extLst>
          </p:cNvPr>
          <p:cNvSpPr txBox="1"/>
          <p:nvPr/>
        </p:nvSpPr>
        <p:spPr>
          <a:xfrm>
            <a:off x="326704" y="4209613"/>
            <a:ext cx="11654014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a typeface="+mn-lt"/>
                <a:cs typeface="+mn-lt"/>
              </a:rPr>
              <a:t>Thanks!</a:t>
            </a:r>
            <a:endParaRPr lang="en-US" sz="44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DFB2C2-9B6D-AC41-88DA-EAB900A8E9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76950">
            <a:off x="9485456" y="321007"/>
            <a:ext cx="2466155" cy="2067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33C89A-802F-482C-9B67-73E489F8E087}"/>
              </a:ext>
            </a:extLst>
          </p:cNvPr>
          <p:cNvSpPr txBox="1"/>
          <p:nvPr/>
        </p:nvSpPr>
        <p:spPr>
          <a:xfrm>
            <a:off x="10299181" y="6029995"/>
            <a:ext cx="1683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#CTD2019</a:t>
            </a:r>
            <a:endParaRPr lang="en-CH" sz="28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ED61D3-4DAC-4828-971E-5717183743F7}"/>
              </a:ext>
            </a:extLst>
          </p:cNvPr>
          <p:cNvSpPr txBox="1"/>
          <p:nvPr/>
        </p:nvSpPr>
        <p:spPr>
          <a:xfrm>
            <a:off x="409832" y="6040519"/>
            <a:ext cx="108760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Yacine Mekesser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9C2618B-5386-4EFD-947A-E1CBFEB39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9" t="15194" r="2106" b="49225"/>
          <a:stretch/>
        </p:blipFill>
        <p:spPr bwMode="auto">
          <a:xfrm>
            <a:off x="5401339" y="4209613"/>
            <a:ext cx="5551136" cy="312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02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5E663-E0BD-4762-98C3-801BA1C8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Reading List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4495E-CD63-4CC5-81B8-1162B2580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hlinkClick r:id="rId2"/>
              </a:rPr>
              <a:t>https://www.typescriptlang.org/docs/handbook/advanced-types.html</a:t>
            </a:r>
            <a:endParaRPr lang="de-CH" dirty="0"/>
          </a:p>
          <a:p>
            <a:endParaRPr lang="de-CH" dirty="0">
              <a:hlinkClick r:id="rId3"/>
            </a:endParaRPr>
          </a:p>
          <a:p>
            <a:r>
              <a:rPr lang="de-CH" dirty="0">
                <a:hlinkClick r:id="rId3"/>
              </a:rPr>
              <a:t>https://bartoszmilewski.com/2014/10/28/category-theory-for-programmers-the-preface/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 err="1"/>
              <a:t>Git</a:t>
            </a:r>
            <a:r>
              <a:rPr lang="de-CH" dirty="0"/>
              <a:t> </a:t>
            </a:r>
            <a:r>
              <a:rPr lang="de-CH" dirty="0" err="1"/>
              <a:t>repository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presentation</a:t>
            </a:r>
            <a:r>
              <a:rPr lang="de-CH" dirty="0"/>
              <a:t> incl. code </a:t>
            </a:r>
            <a:r>
              <a:rPr lang="de-CH" dirty="0" err="1"/>
              <a:t>samples</a:t>
            </a:r>
            <a:r>
              <a:rPr lang="de-CH" dirty="0"/>
              <a:t>:</a:t>
            </a:r>
            <a:br>
              <a:rPr lang="en-GB" dirty="0"/>
            </a:br>
            <a:r>
              <a:rPr lang="de-CH" dirty="0">
                <a:hlinkClick r:id="rId4"/>
              </a:rPr>
              <a:t>https://github.com/ymekesser/a-type-of-magic-presentation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271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239B-B9F3-4C8B-9951-1D1EA4CF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0709A-1209-4069-831A-2AC324355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 an intuition for types as a concept</a:t>
            </a:r>
          </a:p>
          <a:p>
            <a:endParaRPr lang="en-GB" dirty="0"/>
          </a:p>
          <a:p>
            <a:r>
              <a:rPr lang="en-GB" dirty="0"/>
              <a:t>See some examples how to use type features of TS effectively</a:t>
            </a:r>
          </a:p>
          <a:p>
            <a:endParaRPr lang="en-GB" dirty="0"/>
          </a:p>
          <a:p>
            <a:r>
              <a:rPr lang="en-GB" dirty="0"/>
              <a:t>Learn about ADTs</a:t>
            </a:r>
          </a:p>
        </p:txBody>
      </p:sp>
    </p:spTree>
    <p:extLst>
      <p:ext uri="{BB962C8B-B14F-4D97-AF65-F5344CB8AC3E}">
        <p14:creationId xmlns:p14="http://schemas.microsoft.com/office/powerpoint/2010/main" val="2516503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01DC-8AEC-4125-AF7A-739EC755F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1" y="-1"/>
            <a:ext cx="10041636" cy="1084522"/>
          </a:xfrm>
        </p:spPr>
        <p:txBody>
          <a:bodyPr/>
          <a:lstStyle/>
          <a:p>
            <a:r>
              <a:rPr lang="de-CH" dirty="0" err="1"/>
              <a:t>Structure</a:t>
            </a:r>
            <a:endParaRPr lang="en-GB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E9806C2-BFD0-417B-AA14-F61AF77FC557}"/>
              </a:ext>
            </a:extLst>
          </p:cNvPr>
          <p:cNvGrpSpPr/>
          <p:nvPr/>
        </p:nvGrpSpPr>
        <p:grpSpPr>
          <a:xfrm>
            <a:off x="2610567" y="1105424"/>
            <a:ext cx="6970866" cy="5488169"/>
            <a:chOff x="2919336" y="1105424"/>
            <a:chExt cx="6970866" cy="5488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CD6AC8-BA51-4175-B8AE-829722183A83}"/>
                </a:ext>
              </a:extLst>
            </p:cNvPr>
            <p:cNvSpPr txBox="1"/>
            <p:nvPr/>
          </p:nvSpPr>
          <p:spPr>
            <a:xfrm>
              <a:off x="5133129" y="1105424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1. </a:t>
              </a:r>
              <a:r>
                <a:rPr lang="de-CH" sz="2800" dirty="0" err="1"/>
                <a:t>Types</a:t>
              </a:r>
              <a:r>
                <a:rPr lang="de-CH" sz="2800" dirty="0"/>
                <a:t> </a:t>
              </a:r>
              <a:r>
                <a:rPr lang="de-CH" sz="2800" dirty="0" err="1"/>
                <a:t>as</a:t>
              </a:r>
              <a:r>
                <a:rPr lang="de-CH" sz="2800" dirty="0"/>
                <a:t> Sets</a:t>
              </a:r>
              <a:endParaRPr lang="en-GB" sz="28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9A4AC9-5921-4652-AE52-BF51850CCB7E}"/>
                </a:ext>
              </a:extLst>
            </p:cNvPr>
            <p:cNvSpPr txBox="1"/>
            <p:nvPr/>
          </p:nvSpPr>
          <p:spPr>
            <a:xfrm>
              <a:off x="2919336" y="2575995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2. Basic </a:t>
              </a:r>
              <a:r>
                <a:rPr lang="de-CH" sz="2800" dirty="0" err="1"/>
                <a:t>Types</a:t>
              </a:r>
              <a:endParaRPr lang="en-GB" sz="28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7D5881-B5C9-4C77-B40C-49AABF663105}"/>
                </a:ext>
              </a:extLst>
            </p:cNvPr>
            <p:cNvSpPr txBox="1"/>
            <p:nvPr/>
          </p:nvSpPr>
          <p:spPr>
            <a:xfrm>
              <a:off x="7346921" y="2575995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3. </a:t>
              </a:r>
              <a:r>
                <a:rPr lang="de-CH" sz="2800" dirty="0" err="1"/>
                <a:t>Combining</a:t>
              </a:r>
              <a:r>
                <a:rPr lang="de-CH" sz="2800" dirty="0"/>
                <a:t> </a:t>
              </a:r>
              <a:r>
                <a:rPr lang="de-CH" sz="2800" dirty="0" err="1"/>
                <a:t>Types</a:t>
              </a:r>
              <a:endParaRPr lang="en-GB" sz="2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E1BDC4-9C39-45BF-A6B4-27BD92BC065E}"/>
                </a:ext>
              </a:extLst>
            </p:cNvPr>
            <p:cNvSpPr txBox="1"/>
            <p:nvPr/>
          </p:nvSpPr>
          <p:spPr>
            <a:xfrm>
              <a:off x="7346921" y="4046566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4. </a:t>
              </a:r>
              <a:r>
                <a:rPr lang="de-CH" sz="2800" dirty="0" err="1"/>
                <a:t>Discriminated</a:t>
              </a:r>
              <a:r>
                <a:rPr lang="de-CH" sz="2800" dirty="0"/>
                <a:t> </a:t>
              </a:r>
              <a:r>
                <a:rPr lang="de-CH" sz="2800" dirty="0" err="1"/>
                <a:t>Unions</a:t>
              </a:r>
              <a:endParaRPr lang="en-GB" sz="2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0ECBBA-3D06-42FF-85D1-2EA7D4D2E954}"/>
                </a:ext>
              </a:extLst>
            </p:cNvPr>
            <p:cNvSpPr txBox="1"/>
            <p:nvPr/>
          </p:nvSpPr>
          <p:spPr>
            <a:xfrm>
              <a:off x="5133128" y="5513593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5. ADTs</a:t>
              </a:r>
              <a:endParaRPr lang="en-GB" sz="28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4B18C9D-3DE1-4665-BA8A-879278AC34B5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 flipH="1">
              <a:off x="4190977" y="2185424"/>
              <a:ext cx="2213793" cy="390571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85E9173-93A4-4B86-B755-31C2ACBBEE06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>
              <a:off x="6404770" y="2185424"/>
              <a:ext cx="2213792" cy="390571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29D7834-43EA-4D1A-AF9C-63BACFDD2123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8618562" y="3655995"/>
              <a:ext cx="0" cy="390571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E9ACF70-29E1-4ED4-8259-737C9A3B8C4C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4190977" y="3655995"/>
              <a:ext cx="2213792" cy="1857598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5D2AB2B-BFD8-4047-9A42-CE03BEC36D39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6404769" y="5126566"/>
              <a:ext cx="2213793" cy="387027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9543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DFB20D-4FBC-4EAC-A550-CF78612E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Sets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445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1EE7-8114-4DD7-88DF-62B74099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Sets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0128-E923-4F65-A95F-8070D6868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Looking at types as sets helps to understand the underlying concepts</a:t>
            </a:r>
          </a:p>
          <a:p>
            <a:endParaRPr lang="en-GB" dirty="0"/>
          </a:p>
          <a:p>
            <a:r>
              <a:rPr lang="en-GB" dirty="0"/>
              <a:t>What is a Set? A collection of Objects</a:t>
            </a:r>
          </a:p>
          <a:p>
            <a:endParaRPr lang="en-GB" dirty="0"/>
          </a:p>
          <a:p>
            <a:r>
              <a:rPr lang="en-GB" dirty="0"/>
              <a:t>What is a Type? A class of Objects</a:t>
            </a:r>
            <a:br>
              <a:rPr lang="en-GB" dirty="0"/>
            </a:br>
            <a:r>
              <a:rPr lang="en-GB" dirty="0"/>
              <a:t>confining to a set of constraints</a:t>
            </a:r>
          </a:p>
          <a:p>
            <a:endParaRPr lang="en-GB" dirty="0"/>
          </a:p>
          <a:p>
            <a:r>
              <a:rPr lang="en-GB" dirty="0"/>
              <a:t>Types can be described with </a:t>
            </a:r>
            <a:br>
              <a:rPr lang="en-GB" dirty="0"/>
            </a:br>
            <a:r>
              <a:rPr lang="en-GB" dirty="0"/>
              <a:t>simple algebra</a:t>
            </a:r>
          </a:p>
          <a:p>
            <a:endParaRPr lang="en-GB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504CE8A-6082-47D7-A6EA-73137BCA4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6" t="17649" r="14779" b="48406"/>
          <a:stretch/>
        </p:blipFill>
        <p:spPr bwMode="auto">
          <a:xfrm>
            <a:off x="6140475" y="2733686"/>
            <a:ext cx="5592417" cy="375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028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4547</Words>
  <Application>Microsoft Office PowerPoint</Application>
  <PresentationFormat>Widescreen</PresentationFormat>
  <Paragraphs>620</Paragraphs>
  <Slides>52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Cambria Math</vt:lpstr>
      <vt:lpstr>Consolas</vt:lpstr>
      <vt:lpstr>Roboto</vt:lpstr>
      <vt:lpstr>Office Theme</vt:lpstr>
      <vt:lpstr>PowerPoint Presentation</vt:lpstr>
      <vt:lpstr>PowerPoint Presentation</vt:lpstr>
      <vt:lpstr>PowerPoint Presentation</vt:lpstr>
      <vt:lpstr>Typescript Config</vt:lpstr>
      <vt:lpstr>Why Type-Safety?</vt:lpstr>
      <vt:lpstr>Goals</vt:lpstr>
      <vt:lpstr>Structure</vt:lpstr>
      <vt:lpstr>Types as Sets</vt:lpstr>
      <vt:lpstr>Types as Sets</vt:lpstr>
      <vt:lpstr>Intuition: Counting inhabitants</vt:lpstr>
      <vt:lpstr>Structural Type Equality</vt:lpstr>
      <vt:lpstr>Structural Type Equality</vt:lpstr>
      <vt:lpstr>Basic Types</vt:lpstr>
      <vt:lpstr>Singleton Types</vt:lpstr>
      <vt:lpstr>Top Types</vt:lpstr>
      <vt:lpstr>Example of using unknown</vt:lpstr>
      <vt:lpstr>Example of using unknown</vt:lpstr>
      <vt:lpstr>Bottom Type</vt:lpstr>
      <vt:lpstr>Basic Types as Sets: Summary</vt:lpstr>
      <vt:lpstr>Combining Types</vt:lpstr>
      <vt:lpstr>Intersection Type</vt:lpstr>
      <vt:lpstr>Union Type</vt:lpstr>
      <vt:lpstr>Some set algebra</vt:lpstr>
      <vt:lpstr>Example of using Union Types</vt:lpstr>
      <vt:lpstr>Example of using Union Types</vt:lpstr>
      <vt:lpstr>Discriminated Unions</vt:lpstr>
      <vt:lpstr>Opaque Types</vt:lpstr>
      <vt:lpstr>Opaque Types</vt:lpstr>
      <vt:lpstr>Opaque Types</vt:lpstr>
      <vt:lpstr>Discriminated Unions</vt:lpstr>
      <vt:lpstr>Example of using Discriminated Unions</vt:lpstr>
      <vt:lpstr>Exhaustiveness Checking</vt:lpstr>
      <vt:lpstr>Example of using Discriminated Unions</vt:lpstr>
      <vt:lpstr>Example of using Discriminated Unions</vt:lpstr>
      <vt:lpstr>Another Example of using Union Types</vt:lpstr>
      <vt:lpstr>Algebraic Data Types</vt:lpstr>
      <vt:lpstr>Algebraic data types</vt:lpstr>
      <vt:lpstr>Product Types</vt:lpstr>
      <vt:lpstr>Product Types</vt:lpstr>
      <vt:lpstr>Product Types</vt:lpstr>
      <vt:lpstr>Sum Types</vt:lpstr>
      <vt:lpstr>Type Algebra: Commutativity</vt:lpstr>
      <vt:lpstr>Type Algebra</vt:lpstr>
      <vt:lpstr>Applications</vt:lpstr>
      <vt:lpstr>Example: Query Service</vt:lpstr>
      <vt:lpstr>Example: Query Service</vt:lpstr>
      <vt:lpstr>Example: Query Service</vt:lpstr>
      <vt:lpstr>Bonus round: Set of Functions</vt:lpstr>
      <vt:lpstr>Bonus round: Set of Functions</vt:lpstr>
      <vt:lpstr>Conclusion</vt:lpstr>
      <vt:lpstr>PowerPoint Presentation</vt:lpstr>
      <vt:lpstr>Reading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a type of Magic</dc:title>
  <dc:creator>Mekesser, Yacine</dc:creator>
  <cp:lastModifiedBy>Mekesser, Yacine</cp:lastModifiedBy>
  <cp:revision>96</cp:revision>
  <dcterms:created xsi:type="dcterms:W3CDTF">2019-09-02T09:15:31Z</dcterms:created>
  <dcterms:modified xsi:type="dcterms:W3CDTF">2020-09-23T08:41:46Z</dcterms:modified>
</cp:coreProperties>
</file>